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handoutMasterIdLst>
    <p:handoutMasterId r:id="rId6"/>
  </p:handoutMasterIdLst>
  <p:sldIdLst>
    <p:sldId id="332" r:id="rId2"/>
    <p:sldId id="339" r:id="rId3"/>
    <p:sldId id="338" r:id="rId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bbin Edel (R0A) Manchester University NHS FT" initials="DE(MUNF"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2D86"/>
    <a:srgbClr val="CC0000"/>
    <a:srgbClr val="FF9999"/>
    <a:srgbClr val="FF66CC"/>
    <a:srgbClr val="E2F0D9"/>
    <a:srgbClr val="FFFFFF"/>
    <a:srgbClr val="60BC46"/>
    <a:srgbClr val="748B98"/>
    <a:srgbClr val="2E6C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9" autoAdjust="0"/>
    <p:restoredTop sz="99385" autoAdjust="0"/>
  </p:normalViewPr>
  <p:slideViewPr>
    <p:cSldViewPr snapToGrid="0" snapToObjects="1">
      <p:cViewPr varScale="1">
        <p:scale>
          <a:sx n="90" d="100"/>
          <a:sy n="90" d="100"/>
        </p:scale>
        <p:origin x="318" y="78"/>
      </p:cViewPr>
      <p:guideLst>
        <p:guide orient="horz" pos="2160"/>
        <p:guide pos="2880"/>
      </p:guideLst>
    </p:cSldViewPr>
  </p:slideViewPr>
  <p:notesTextViewPr>
    <p:cViewPr>
      <p:scale>
        <a:sx n="1" d="1"/>
        <a:sy n="1" d="1"/>
      </p:scale>
      <p:origin x="0" y="0"/>
    </p:cViewPr>
  </p:notesTextViewPr>
  <p:notesViewPr>
    <p:cSldViewPr snapToGrid="0" snapToObjects="1">
      <p:cViewPr varScale="1">
        <p:scale>
          <a:sx n="80" d="100"/>
          <a:sy n="80" d="100"/>
        </p:scale>
        <p:origin x="-2076" y="-84"/>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F3B2AA62-6DC1-4943-AE1D-1E5EAABEED27}" type="datetimeFigureOut">
              <a:rPr lang="en-GB" smtClean="0"/>
              <a:t>12/03/2021</a:t>
            </a:fld>
            <a:endParaRPr lang="en-GB" dirty="0"/>
          </a:p>
        </p:txBody>
      </p:sp>
      <p:sp>
        <p:nvSpPr>
          <p:cNvPr id="4" name="Footer Placeholder 3"/>
          <p:cNvSpPr>
            <a:spLocks noGrp="1"/>
          </p:cNvSpPr>
          <p:nvPr>
            <p:ph type="ftr" sz="quarter" idx="2"/>
          </p:nvPr>
        </p:nvSpPr>
        <p:spPr>
          <a:xfrm>
            <a:off x="0" y="9428584"/>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428584"/>
            <a:ext cx="2945659" cy="496332"/>
          </a:xfrm>
          <a:prstGeom prst="rect">
            <a:avLst/>
          </a:prstGeom>
        </p:spPr>
        <p:txBody>
          <a:bodyPr vert="horz" lIns="91440" tIns="45720" rIns="91440" bIns="45720" rtlCol="0" anchor="b"/>
          <a:lstStyle>
            <a:lvl1pPr algn="r">
              <a:defRPr sz="1200"/>
            </a:lvl1pPr>
          </a:lstStyle>
          <a:p>
            <a:fld id="{9E1018B3-4ED7-4B73-86B5-274D514E6EE6}" type="slidenum">
              <a:rPr lang="en-GB" smtClean="0"/>
              <a:t>‹#›</a:t>
            </a:fld>
            <a:endParaRPr lang="en-GB" dirty="0"/>
          </a:p>
        </p:txBody>
      </p:sp>
    </p:spTree>
    <p:extLst>
      <p:ext uri="{BB962C8B-B14F-4D97-AF65-F5344CB8AC3E}">
        <p14:creationId xmlns:p14="http://schemas.microsoft.com/office/powerpoint/2010/main" val="24749647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5659" cy="49805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2"/>
            <a:ext cx="2945659" cy="498055"/>
          </a:xfrm>
          <a:prstGeom prst="rect">
            <a:avLst/>
          </a:prstGeom>
        </p:spPr>
        <p:txBody>
          <a:bodyPr vert="horz" lIns="91440" tIns="45720" rIns="91440" bIns="45720" rtlCol="0"/>
          <a:lstStyle>
            <a:lvl1pPr algn="r">
              <a:defRPr sz="1200"/>
            </a:lvl1pPr>
          </a:lstStyle>
          <a:p>
            <a:fld id="{E1F347EA-019E-3143-AF44-A9396409032B}" type="datetimeFigureOut">
              <a:rPr lang="en-US" smtClean="0"/>
              <a:t>3/12/2021</a:t>
            </a:fld>
            <a:endParaRPr lang="en-US" dirty="0"/>
          </a:p>
        </p:txBody>
      </p:sp>
      <p:sp>
        <p:nvSpPr>
          <p:cNvPr id="4" name="Slide Image Placeholder 3"/>
          <p:cNvSpPr>
            <a:spLocks noGrp="1" noRot="1" noChangeAspect="1"/>
          </p:cNvSpPr>
          <p:nvPr>
            <p:ph type="sldImg" idx="2"/>
          </p:nvPr>
        </p:nvSpPr>
        <p:spPr>
          <a:xfrm>
            <a:off x="1166813" y="1239838"/>
            <a:ext cx="4464050"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5"/>
            <a:ext cx="2945659" cy="49805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5"/>
            <a:ext cx="2945659" cy="498054"/>
          </a:xfrm>
          <a:prstGeom prst="rect">
            <a:avLst/>
          </a:prstGeom>
        </p:spPr>
        <p:txBody>
          <a:bodyPr vert="horz" lIns="91440" tIns="45720" rIns="91440" bIns="45720" rtlCol="0" anchor="b"/>
          <a:lstStyle>
            <a:lvl1pPr algn="r">
              <a:defRPr sz="1200"/>
            </a:lvl1pPr>
          </a:lstStyle>
          <a:p>
            <a:fld id="{9B528027-E6C1-454A-B65C-E70516CB1651}" type="slidenum">
              <a:rPr lang="en-US" smtClean="0"/>
              <a:t>‹#›</a:t>
            </a:fld>
            <a:endParaRPr lang="en-US" dirty="0"/>
          </a:p>
        </p:txBody>
      </p:sp>
    </p:spTree>
    <p:extLst>
      <p:ext uri="{BB962C8B-B14F-4D97-AF65-F5344CB8AC3E}">
        <p14:creationId xmlns:p14="http://schemas.microsoft.com/office/powerpoint/2010/main" val="743687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B528027-E6C1-454A-B65C-E70516CB1651}" type="slidenum">
              <a:rPr lang="en-US" smtClean="0"/>
              <a:t>1</a:t>
            </a:fld>
            <a:endParaRPr lang="en-US" dirty="0"/>
          </a:p>
        </p:txBody>
      </p:sp>
    </p:spTree>
    <p:extLst>
      <p:ext uri="{BB962C8B-B14F-4D97-AF65-F5344CB8AC3E}">
        <p14:creationId xmlns:p14="http://schemas.microsoft.com/office/powerpoint/2010/main" val="3185447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lvl1pPr>
          </a:lstStyle>
          <a:p>
            <a:r>
              <a:rPr lang="en-US" dirty="0"/>
              <a:t>Click to edit Master title style</a:t>
            </a:r>
          </a:p>
        </p:txBody>
      </p:sp>
      <p:sp>
        <p:nvSpPr>
          <p:cNvPr id="3" name="Subtitle 2"/>
          <p:cNvSpPr>
            <a:spLocks noGrp="1"/>
          </p:cNvSpPr>
          <p:nvPr>
            <p:ph type="subTitle" idx="1"/>
          </p:nvPr>
        </p:nvSpPr>
        <p:spPr>
          <a:xfrm>
            <a:off x="1143000" y="3602037"/>
            <a:ext cx="6858000" cy="16557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28F708C7-0B9F-EC47-A7B2-804AAB743514}" type="datetimeFigureOut">
              <a:rPr lang="en-US" smtClean="0"/>
              <a:t>3/12/2021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2B42AA-C782-0946-BC8A-59264D07AA92}"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F708C7-0B9F-EC47-A7B2-804AAB743514}" type="datetimeFigureOut">
              <a:rPr lang="en-US" smtClean="0"/>
              <a:t>3/12/2021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2B42AA-C782-0946-BC8A-59264D07AA9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31"/>
            <a:ext cx="1971675" cy="581183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60" y="365131"/>
            <a:ext cx="5800725" cy="58118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F708C7-0B9F-EC47-A7B2-804AAB743514}" type="datetimeFigureOut">
              <a:rPr lang="en-US" smtClean="0"/>
              <a:t>3/12/2021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2B42AA-C782-0946-BC8A-59264D07AA9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28F708C7-0B9F-EC47-A7B2-804AAB743514}" type="datetimeFigureOut">
              <a:rPr lang="en-US" smtClean="0"/>
              <a:t>3/12/2021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2B42AA-C782-0946-BC8A-59264D07AA92}" type="slidenum">
              <a:rPr lang="en-US" smtClean="0"/>
              <a:t>‹#›</a:t>
            </a:fld>
            <a:endParaRPr lang="en-US" dirty="0"/>
          </a:p>
        </p:txBody>
      </p:sp>
      <p:sp>
        <p:nvSpPr>
          <p:cNvPr id="8" name="Rectangle 7"/>
          <p:cNvSpPr/>
          <p:nvPr userDrawn="1"/>
        </p:nvSpPr>
        <p:spPr>
          <a:xfrm>
            <a:off x="5924550" y="3133725"/>
            <a:ext cx="3219450" cy="3724275"/>
          </a:xfrm>
          <a:prstGeom prst="rect">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6"/>
            <a:ext cx="7886700" cy="2852737"/>
          </a:xfrm>
        </p:spPr>
        <p:txBody>
          <a:bodyPr anchor="b">
            <a:normAutofit/>
          </a:bodyPr>
          <a:lstStyle>
            <a:lvl1pPr>
              <a:defRPr sz="4400"/>
            </a:lvl1pPr>
          </a:lstStyle>
          <a:p>
            <a:r>
              <a:rPr lang="en-US"/>
              <a:t>Click to edit Master title style</a:t>
            </a:r>
            <a:endParaRPr lang="en-US" dirty="0"/>
          </a:p>
        </p:txBody>
      </p:sp>
      <p:sp>
        <p:nvSpPr>
          <p:cNvPr id="3" name="Text Placeholder 2"/>
          <p:cNvSpPr>
            <a:spLocks noGrp="1"/>
          </p:cNvSpPr>
          <p:nvPr>
            <p:ph type="body" idx="1"/>
          </p:nvPr>
        </p:nvSpPr>
        <p:spPr>
          <a:xfrm>
            <a:off x="623888" y="4589465"/>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28F708C7-0B9F-EC47-A7B2-804AAB743514}" type="datetimeFigureOut">
              <a:rPr lang="en-US" smtClean="0"/>
              <a:t>3/12/2021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2B42AA-C782-0946-BC8A-59264D07AA92}"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F708C7-0B9F-EC47-A7B2-804AAB743514}" type="datetimeFigureOut">
              <a:rPr lang="en-US" smtClean="0"/>
              <a:t>3/12/2021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2B42AA-C782-0946-BC8A-59264D07AA92}"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7"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7"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F708C7-0B9F-EC47-A7B2-804AAB743514}" type="datetimeFigureOut">
              <a:rPr lang="en-US" smtClean="0"/>
              <a:t>3/12/2021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32B42AA-C782-0946-BC8A-59264D07AA92}"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F708C7-0B9F-EC47-A7B2-804AAB743514}" type="datetimeFigureOut">
              <a:rPr lang="en-US" smtClean="0"/>
              <a:t>3/12/2021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32B42AA-C782-0946-BC8A-59264D07AA9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F708C7-0B9F-EC47-A7B2-804AAB743514}" type="datetimeFigureOut">
              <a:rPr lang="en-US" smtClean="0"/>
              <a:t>3/12/2021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32B42AA-C782-0946-BC8A-59264D07AA9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normAutofit/>
          </a:bodyPr>
          <a:lstStyle>
            <a:lvl1pPr>
              <a:defRPr sz="2000"/>
            </a:lvl1pPr>
          </a:lstStyle>
          <a:p>
            <a:r>
              <a:rPr lang="en-US" dirty="0"/>
              <a:t>Click to edit Master title style</a:t>
            </a:r>
          </a:p>
        </p:txBody>
      </p:sp>
      <p:sp>
        <p:nvSpPr>
          <p:cNvPr id="3" name="Content Placeholder 2"/>
          <p:cNvSpPr>
            <a:spLocks noGrp="1"/>
          </p:cNvSpPr>
          <p:nvPr>
            <p:ph idx="1"/>
          </p:nvPr>
        </p:nvSpPr>
        <p:spPr>
          <a:xfrm>
            <a:off x="3887391" y="987433"/>
            <a:ext cx="4629150"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3"/>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F708C7-0B9F-EC47-A7B2-804AAB743514}" type="datetimeFigureOut">
              <a:rPr lang="en-US" smtClean="0"/>
              <a:t>3/12/2021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2B42AA-C782-0946-BC8A-59264D07AA92}"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normAutofit/>
          </a:bodyPr>
          <a:lstStyle>
            <a:lvl1pPr>
              <a:defRPr sz="20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33"/>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629841" y="2057403"/>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F708C7-0B9F-EC47-A7B2-804AAB743514}" type="datetimeFigureOut">
              <a:rPr lang="en-US" smtClean="0"/>
              <a:t>3/12/2021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2B42AA-C782-0946-BC8A-59264D07AA92}"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alphaModFix amt="27000"/>
          </a:blip>
          <a:stretch>
            <a:fillRect/>
          </a:stretch>
        </p:blipFill>
        <p:spPr>
          <a:xfrm>
            <a:off x="6094165" y="3503180"/>
            <a:ext cx="6099669" cy="3354819"/>
          </a:xfrm>
          <a:prstGeom prst="rect">
            <a:avLst/>
          </a:prstGeom>
          <a:noFill/>
        </p:spPr>
      </p:pic>
      <p:sp>
        <p:nvSpPr>
          <p:cNvPr id="2" name="Title Placeholder 1"/>
          <p:cNvSpPr>
            <a:spLocks noGrp="1"/>
          </p:cNvSpPr>
          <p:nvPr>
            <p:ph type="title"/>
          </p:nvPr>
        </p:nvSpPr>
        <p:spPr>
          <a:xfrm>
            <a:off x="628650" y="365130"/>
            <a:ext cx="7886700" cy="69320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236133"/>
            <a:ext cx="7886700" cy="494083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1200">
                <a:solidFill>
                  <a:schemeClr val="bg1">
                    <a:lumMod val="50000"/>
                  </a:schemeClr>
                </a:solidFill>
              </a:defRPr>
            </a:lvl1pPr>
          </a:lstStyle>
          <a:p>
            <a:fld id="{28F708C7-0B9F-EC47-A7B2-804AAB743514}" type="datetimeFigureOut">
              <a:rPr lang="en-US" smtClean="0"/>
              <a:pPr/>
              <a:t>3/12/2021</a:t>
            </a:fld>
            <a:endParaRPr lang="en-US" dirty="0"/>
          </a:p>
        </p:txBody>
      </p:sp>
      <p:sp>
        <p:nvSpPr>
          <p:cNvPr id="5" name="Footer Placeholder 4"/>
          <p:cNvSpPr>
            <a:spLocks noGrp="1"/>
          </p:cNvSpPr>
          <p:nvPr>
            <p:ph type="ftr" sz="quarter" idx="3"/>
          </p:nvPr>
        </p:nvSpPr>
        <p:spPr>
          <a:xfrm>
            <a:off x="3028950" y="6356352"/>
            <a:ext cx="3086100" cy="365125"/>
          </a:xfrm>
          <a:prstGeom prst="rect">
            <a:avLst/>
          </a:prstGeom>
        </p:spPr>
        <p:txBody>
          <a:bodyPr vert="horz" lIns="91440" tIns="45720" rIns="91440" bIns="45720" rtlCol="0" anchor="ctr"/>
          <a:lstStyle>
            <a:lvl1pPr algn="ctr">
              <a:defRPr sz="1200">
                <a:solidFill>
                  <a:schemeClr val="bg1">
                    <a:lumMod val="50000"/>
                  </a:schemeClr>
                </a:solidFill>
              </a:defRPr>
            </a:lvl1pPr>
          </a:lstStyle>
          <a:p>
            <a:endParaRPr lang="en-US" dirty="0"/>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1200">
                <a:solidFill>
                  <a:schemeClr val="bg1">
                    <a:lumMod val="50000"/>
                  </a:schemeClr>
                </a:solidFill>
              </a:defRPr>
            </a:lvl1pPr>
          </a:lstStyle>
          <a:p>
            <a:fld id="{E32B42AA-C782-0946-BC8A-59264D07AA92}" type="slidenum">
              <a:rPr lang="en-US" smtClean="0"/>
              <a:pPr/>
              <a:t>‹#›</a:t>
            </a:fld>
            <a:endParaRPr lang="en-US" dirty="0"/>
          </a:p>
        </p:txBody>
      </p:sp>
      <p:sp>
        <p:nvSpPr>
          <p:cNvPr id="18" name="Rectangle 17"/>
          <p:cNvSpPr/>
          <p:nvPr userDrawn="1"/>
        </p:nvSpPr>
        <p:spPr>
          <a:xfrm>
            <a:off x="5976408" y="46166"/>
            <a:ext cx="3115733" cy="369332"/>
          </a:xfrm>
          <a:prstGeom prst="rect">
            <a:avLst/>
          </a:prstGeom>
        </p:spPr>
        <p:txBody>
          <a:bodyPr wrap="square">
            <a:spAutoFit/>
          </a:bodyPr>
          <a:lstStyle/>
          <a:p>
            <a:pPr algn="r"/>
            <a:r>
              <a:rPr lang="en-GB" sz="900" kern="1200" dirty="0">
                <a:solidFill>
                  <a:srgbClr val="BC2D86"/>
                </a:solidFill>
                <a:effectLst/>
                <a:latin typeface="+mn-lt"/>
                <a:ea typeface="+mn-ea"/>
                <a:cs typeface="+mn-cs"/>
              </a:rPr>
              <a:t>Saint Mary's Managed Clinical Service</a:t>
            </a:r>
          </a:p>
          <a:p>
            <a:pPr algn="r"/>
            <a:r>
              <a:rPr lang="en-GB" sz="900" kern="1200" dirty="0">
                <a:solidFill>
                  <a:schemeClr val="tx1">
                    <a:lumMod val="75000"/>
                    <a:lumOff val="25000"/>
                  </a:schemeClr>
                </a:solidFill>
                <a:effectLst/>
                <a:latin typeface="+mn-lt"/>
                <a:ea typeface="+mn-ea"/>
                <a:cs typeface="+mn-cs"/>
              </a:rPr>
              <a:t>Manchester University NHS Foundation Trust</a:t>
            </a:r>
          </a:p>
        </p:txBody>
      </p:sp>
      <p:sp>
        <p:nvSpPr>
          <p:cNvPr id="11" name="Rectangle 10"/>
          <p:cNvSpPr/>
          <p:nvPr userDrawn="1"/>
        </p:nvSpPr>
        <p:spPr>
          <a:xfrm>
            <a:off x="5924550" y="3133725"/>
            <a:ext cx="3219450" cy="3724275"/>
          </a:xfrm>
          <a:prstGeom prst="rect">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2069407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2000" b="0" kern="1200">
          <a:solidFill>
            <a:srgbClr val="BC2D86"/>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lumMod val="95000"/>
              <a:lumOff val="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lumMod val="95000"/>
              <a:lumOff val="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lumMod val="95000"/>
              <a:lumOff val="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lumMod val="95000"/>
              <a:lumOff val="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lumMod val="95000"/>
              <a:lumOff val="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nhs.uk/conditions/ovarian-cyst/" TargetMode="External"/><Relationship Id="rId2" Type="http://schemas.openxmlformats.org/officeDocument/2006/relationships/hyperlink" Target="https://www.rcog.org.uk/globalassets/documents/guidelines/green-top-guidelines/gtg_34.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hs.uk/conditions/ovarian-cyst/" TargetMode="External"/><Relationship Id="rId2" Type="http://schemas.openxmlformats.org/officeDocument/2006/relationships/hyperlink" Target="https://www.rcog.org.uk/globalassets/documents/guidelines/green-top-guidelines/gtg_34.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378" y="0"/>
            <a:ext cx="6050217" cy="567346"/>
          </a:xfrm>
        </p:spPr>
        <p:txBody>
          <a:bodyPr>
            <a:normAutofit/>
          </a:bodyPr>
          <a:lstStyle/>
          <a:p>
            <a:r>
              <a:rPr lang="en-GB" dirty="0"/>
              <a:t>Pathway Guide – </a:t>
            </a:r>
            <a:r>
              <a:rPr lang="en-US" b="1" u="sng" dirty="0"/>
              <a:t>Ovarian Cyst Management</a:t>
            </a:r>
            <a:endParaRPr lang="en-GB" b="1" dirty="0"/>
          </a:p>
        </p:txBody>
      </p:sp>
      <p:sp>
        <p:nvSpPr>
          <p:cNvPr id="81" name="TextBox 80">
            <a:extLst>
              <a:ext uri="{FF2B5EF4-FFF2-40B4-BE49-F238E27FC236}">
                <a16:creationId xmlns:a16="http://schemas.microsoft.com/office/drawing/2014/main" id="{16A3FFB2-27EF-47FD-801B-D8FBF8D3DA03}"/>
              </a:ext>
            </a:extLst>
          </p:cNvPr>
          <p:cNvSpPr txBox="1"/>
          <p:nvPr/>
        </p:nvSpPr>
        <p:spPr>
          <a:xfrm>
            <a:off x="116071" y="6552998"/>
            <a:ext cx="8881971" cy="253916"/>
          </a:xfrm>
          <a:prstGeom prst="rect">
            <a:avLst/>
          </a:prstGeom>
          <a:noFill/>
        </p:spPr>
        <p:txBody>
          <a:bodyPr wrap="square" rtlCol="0">
            <a:spAutoFit/>
          </a:bodyPr>
          <a:lstStyle/>
          <a:p>
            <a:r>
              <a:rPr lang="en-US" sz="1000" dirty="0">
                <a:solidFill>
                  <a:schemeClr val="tx1">
                    <a:lumMod val="65000"/>
                    <a:lumOff val="35000"/>
                  </a:schemeClr>
                </a:solidFill>
              </a:rPr>
              <a:t>Pathway Guide – Ovarian cysts: General Information| Saint Mary’s Lead: Dr Ursula Winters &amp; Dr Rohit Arora | v1.0 | Created: 03/02/21</a:t>
            </a:r>
            <a:endParaRPr lang="en-GB" sz="1000" dirty="0">
              <a:solidFill>
                <a:schemeClr val="tx1">
                  <a:lumMod val="65000"/>
                  <a:lumOff val="35000"/>
                </a:schemeClr>
              </a:solidFill>
            </a:endParaRPr>
          </a:p>
        </p:txBody>
      </p:sp>
      <p:sp>
        <p:nvSpPr>
          <p:cNvPr id="114" name="TextBox 113">
            <a:extLst>
              <a:ext uri="{FF2B5EF4-FFF2-40B4-BE49-F238E27FC236}">
                <a16:creationId xmlns:a16="http://schemas.microsoft.com/office/drawing/2014/main" id="{91D1E004-FFD1-4B09-BBDC-0E9C46440CEF}"/>
              </a:ext>
            </a:extLst>
          </p:cNvPr>
          <p:cNvSpPr txBox="1"/>
          <p:nvPr/>
        </p:nvSpPr>
        <p:spPr>
          <a:xfrm>
            <a:off x="377787" y="815833"/>
            <a:ext cx="8388426" cy="3108543"/>
          </a:xfrm>
          <a:prstGeom prst="rect">
            <a:avLst/>
          </a:prstGeom>
          <a:noFill/>
        </p:spPr>
        <p:txBody>
          <a:bodyPr wrap="square" rtlCol="0">
            <a:spAutoFit/>
          </a:bodyPr>
          <a:lstStyle/>
          <a:p>
            <a:r>
              <a:rPr lang="en-GB" sz="1600" b="1" dirty="0">
                <a:solidFill>
                  <a:srgbClr val="BC2D86"/>
                </a:solidFill>
              </a:rPr>
              <a:t>Knowing the options</a:t>
            </a:r>
          </a:p>
          <a:p>
            <a:r>
              <a:rPr lang="en-US" sz="1600" dirty="0"/>
              <a:t>When a scan report is received indicating an ovarian cyst, there are only three options for further management which are to repeat, to reassure, or to refer (either routine or urgent). Most scan reports will include management advice based on the following pathways. When reviewing a scan result, patients should be managed according to their fertility status: Pregnant, Pre-menopausal, and </a:t>
            </a:r>
            <a:r>
              <a:rPr lang="en-GB" sz="1600" dirty="0"/>
              <a:t>Post-menopausal.</a:t>
            </a:r>
          </a:p>
          <a:p>
            <a:endParaRPr lang="en-GB" sz="1600" dirty="0"/>
          </a:p>
          <a:p>
            <a:endParaRPr lang="en-US" sz="1600" b="1" dirty="0"/>
          </a:p>
          <a:p>
            <a:r>
              <a:rPr lang="en-US" sz="1600" b="1" dirty="0">
                <a:solidFill>
                  <a:srgbClr val="BC2D86"/>
                </a:solidFill>
              </a:rPr>
              <a:t>Ultrasound features can be broadly divided into benign (reassuring) or malignant (suspicious) as shown in the table below:</a:t>
            </a:r>
          </a:p>
          <a:p>
            <a:endParaRPr lang="en-US" b="1" dirty="0"/>
          </a:p>
          <a:p>
            <a:endParaRPr lang="en-US" b="1" dirty="0"/>
          </a:p>
        </p:txBody>
      </p:sp>
      <p:graphicFrame>
        <p:nvGraphicFramePr>
          <p:cNvPr id="115" name="Table 114">
            <a:extLst>
              <a:ext uri="{FF2B5EF4-FFF2-40B4-BE49-F238E27FC236}">
                <a16:creationId xmlns:a16="http://schemas.microsoft.com/office/drawing/2014/main" id="{237544C9-0CAA-4AE9-98B9-16072D92932F}"/>
              </a:ext>
            </a:extLst>
          </p:cNvPr>
          <p:cNvGraphicFramePr>
            <a:graphicFrameLocks noGrp="1"/>
          </p:cNvGraphicFramePr>
          <p:nvPr>
            <p:extLst>
              <p:ext uri="{D42A27DB-BD31-4B8C-83A1-F6EECF244321}">
                <p14:modId xmlns:p14="http://schemas.microsoft.com/office/powerpoint/2010/main" val="3145905342"/>
              </p:ext>
            </p:extLst>
          </p:nvPr>
        </p:nvGraphicFramePr>
        <p:xfrm>
          <a:off x="423355" y="3721600"/>
          <a:ext cx="8297290" cy="2482239"/>
        </p:xfrm>
        <a:graphic>
          <a:graphicData uri="http://schemas.openxmlformats.org/drawingml/2006/table">
            <a:tbl>
              <a:tblPr firstRow="1" bandRow="1">
                <a:tableStyleId>{5C22544A-7EE6-4342-B048-85BDC9FD1C3A}</a:tableStyleId>
              </a:tblPr>
              <a:tblGrid>
                <a:gridCol w="4148645">
                  <a:extLst>
                    <a:ext uri="{9D8B030D-6E8A-4147-A177-3AD203B41FA5}">
                      <a16:colId xmlns:a16="http://schemas.microsoft.com/office/drawing/2014/main" val="1524021595"/>
                    </a:ext>
                  </a:extLst>
                </a:gridCol>
                <a:gridCol w="4148645">
                  <a:extLst>
                    <a:ext uri="{9D8B030D-6E8A-4147-A177-3AD203B41FA5}">
                      <a16:colId xmlns:a16="http://schemas.microsoft.com/office/drawing/2014/main" val="1381543490"/>
                    </a:ext>
                  </a:extLst>
                </a:gridCol>
              </a:tblGrid>
              <a:tr h="348639">
                <a:tc>
                  <a:txBody>
                    <a:bodyPr/>
                    <a:lstStyle/>
                    <a:p>
                      <a:r>
                        <a:rPr lang="en-US" sz="1400" b="1" i="0" u="none" strike="noStrike" kern="1200" baseline="0" dirty="0">
                          <a:solidFill>
                            <a:schemeClr val="lt1"/>
                          </a:solidFill>
                          <a:latin typeface="+mn-lt"/>
                          <a:ea typeface="+mn-ea"/>
                          <a:cs typeface="+mn-cs"/>
                        </a:rPr>
                        <a:t>Benign / More Reassuring Features (Simple)</a:t>
                      </a:r>
                      <a:endParaRPr lang="en-GB" sz="1400" dirty="0"/>
                    </a:p>
                  </a:txBody>
                  <a:tcPr>
                    <a:solidFill>
                      <a:srgbClr val="BC2D86"/>
                    </a:solidFill>
                  </a:tcPr>
                </a:tc>
                <a:tc>
                  <a:txBody>
                    <a:bodyPr/>
                    <a:lstStyle/>
                    <a:p>
                      <a:r>
                        <a:rPr lang="en-GB" sz="1400" dirty="0"/>
                        <a:t>Malignant / Suspicious Features</a:t>
                      </a:r>
                    </a:p>
                  </a:txBody>
                  <a:tcPr>
                    <a:solidFill>
                      <a:srgbClr val="BC2D86"/>
                    </a:solidFill>
                  </a:tcPr>
                </a:tc>
                <a:extLst>
                  <a:ext uri="{0D108BD9-81ED-4DB2-BD59-A6C34878D82A}">
                    <a16:rowId xmlns:a16="http://schemas.microsoft.com/office/drawing/2014/main" val="2814040544"/>
                  </a:ext>
                </a:extLst>
              </a:tr>
              <a:tr h="288070">
                <a:tc>
                  <a:txBody>
                    <a:bodyPr/>
                    <a:lstStyle/>
                    <a:p>
                      <a:r>
                        <a:rPr lang="en-GB" sz="1400" b="0" i="0" u="none" strike="noStrike" kern="1200" baseline="0" dirty="0">
                          <a:solidFill>
                            <a:schemeClr val="dk1"/>
                          </a:solidFill>
                          <a:latin typeface="+mn-lt"/>
                          <a:ea typeface="+mn-ea"/>
                          <a:cs typeface="+mn-cs"/>
                        </a:rPr>
                        <a:t>Unilocular cysts</a:t>
                      </a:r>
                      <a:endParaRPr lang="en-GB" sz="1400" dirty="0"/>
                    </a:p>
                  </a:txBody>
                  <a:tcPr>
                    <a:gradFill flip="none" rotWithShape="1">
                      <a:gsLst>
                        <a:gs pos="0">
                          <a:srgbClr val="BC2D86">
                            <a:tint val="66000"/>
                            <a:satMod val="160000"/>
                          </a:srgbClr>
                        </a:gs>
                        <a:gs pos="50000">
                          <a:srgbClr val="BC2D86">
                            <a:tint val="44500"/>
                            <a:satMod val="160000"/>
                          </a:srgbClr>
                        </a:gs>
                        <a:gs pos="100000">
                          <a:srgbClr val="BC2D86">
                            <a:tint val="23500"/>
                            <a:satMod val="160000"/>
                          </a:srgbClr>
                        </a:gs>
                      </a:gsLst>
                      <a:lin ang="10800000" scaled="1"/>
                      <a:tileRect/>
                    </a:gradFill>
                  </a:tcPr>
                </a:tc>
                <a:tc>
                  <a:txBody>
                    <a:bodyPr/>
                    <a:lstStyle/>
                    <a:p>
                      <a:r>
                        <a:rPr lang="en-GB" sz="1400" b="0" i="0" u="none" strike="noStrike" kern="1200" baseline="0" dirty="0">
                          <a:solidFill>
                            <a:schemeClr val="dk1"/>
                          </a:solidFill>
                          <a:latin typeface="+mn-lt"/>
                          <a:ea typeface="+mn-ea"/>
                          <a:cs typeface="+mn-cs"/>
                        </a:rPr>
                        <a:t>Multilocular cysts</a:t>
                      </a:r>
                      <a:endParaRPr lang="en-GB" sz="1400" dirty="0"/>
                    </a:p>
                  </a:txBody>
                  <a:tcPr>
                    <a:gradFill flip="none" rotWithShape="1">
                      <a:gsLst>
                        <a:gs pos="0">
                          <a:srgbClr val="BC2D86">
                            <a:tint val="66000"/>
                            <a:satMod val="160000"/>
                          </a:srgbClr>
                        </a:gs>
                        <a:gs pos="50000">
                          <a:srgbClr val="BC2D86">
                            <a:tint val="44500"/>
                            <a:satMod val="160000"/>
                          </a:srgbClr>
                        </a:gs>
                        <a:gs pos="100000">
                          <a:srgbClr val="BC2D86">
                            <a:tint val="23500"/>
                            <a:satMod val="160000"/>
                          </a:srgbClr>
                        </a:gs>
                      </a:gsLst>
                      <a:lin ang="10800000" scaled="1"/>
                      <a:tileRect/>
                    </a:gradFill>
                  </a:tcPr>
                </a:tc>
                <a:extLst>
                  <a:ext uri="{0D108BD9-81ED-4DB2-BD59-A6C34878D82A}">
                    <a16:rowId xmlns:a16="http://schemas.microsoft.com/office/drawing/2014/main" val="4029528700"/>
                  </a:ext>
                </a:extLst>
              </a:tr>
              <a:tr h="288070">
                <a:tc>
                  <a:txBody>
                    <a:bodyPr/>
                    <a:lstStyle/>
                    <a:p>
                      <a:r>
                        <a:rPr lang="en-GB" sz="1400" b="0" i="0" u="none" strike="noStrike" kern="1200" baseline="0" dirty="0">
                          <a:solidFill>
                            <a:schemeClr val="dk1"/>
                          </a:solidFill>
                          <a:latin typeface="+mn-lt"/>
                          <a:ea typeface="+mn-ea"/>
                          <a:cs typeface="+mn-cs"/>
                        </a:rPr>
                        <a:t>Diameter &lt;10mm</a:t>
                      </a:r>
                    </a:p>
                  </a:txBody>
                  <a:tcPr>
                    <a:gradFill flip="none" rotWithShape="1">
                      <a:gsLst>
                        <a:gs pos="0">
                          <a:srgbClr val="BC2D86">
                            <a:tint val="66000"/>
                            <a:satMod val="160000"/>
                          </a:srgbClr>
                        </a:gs>
                        <a:gs pos="50000">
                          <a:srgbClr val="BC2D86">
                            <a:tint val="44500"/>
                            <a:satMod val="160000"/>
                          </a:srgbClr>
                        </a:gs>
                        <a:gs pos="100000">
                          <a:srgbClr val="BC2D86">
                            <a:tint val="23500"/>
                            <a:satMod val="160000"/>
                          </a:srgbClr>
                        </a:gs>
                      </a:gsLst>
                      <a:lin ang="10800000" scaled="1"/>
                      <a:tileRect/>
                    </a:gradFill>
                  </a:tcPr>
                </a:tc>
                <a:tc>
                  <a:txBody>
                    <a:bodyPr/>
                    <a:lstStyle/>
                    <a:p>
                      <a:r>
                        <a:rPr lang="en-GB" sz="1400" b="0" i="0" u="none" strike="noStrike" kern="1200" baseline="0" dirty="0">
                          <a:solidFill>
                            <a:schemeClr val="dk1"/>
                          </a:solidFill>
                          <a:latin typeface="+mn-lt"/>
                          <a:ea typeface="+mn-ea"/>
                          <a:cs typeface="+mn-cs"/>
                        </a:rPr>
                        <a:t>Diameter &gt;10mm</a:t>
                      </a:r>
                      <a:endParaRPr lang="en-GB" sz="1400" dirty="0"/>
                    </a:p>
                  </a:txBody>
                  <a:tcPr>
                    <a:gradFill flip="none" rotWithShape="1">
                      <a:gsLst>
                        <a:gs pos="0">
                          <a:srgbClr val="BC2D86">
                            <a:tint val="66000"/>
                            <a:satMod val="160000"/>
                          </a:srgbClr>
                        </a:gs>
                        <a:gs pos="50000">
                          <a:srgbClr val="BC2D86">
                            <a:tint val="44500"/>
                            <a:satMod val="160000"/>
                          </a:srgbClr>
                        </a:gs>
                        <a:gs pos="100000">
                          <a:srgbClr val="BC2D86">
                            <a:tint val="23500"/>
                            <a:satMod val="160000"/>
                          </a:srgbClr>
                        </a:gs>
                      </a:gsLst>
                      <a:lin ang="10800000" scaled="1"/>
                      <a:tileRect/>
                    </a:gradFill>
                  </a:tcPr>
                </a:tc>
                <a:extLst>
                  <a:ext uri="{0D108BD9-81ED-4DB2-BD59-A6C34878D82A}">
                    <a16:rowId xmlns:a16="http://schemas.microsoft.com/office/drawing/2014/main" val="3125279788"/>
                  </a:ext>
                </a:extLst>
              </a:tr>
              <a:tr h="288070">
                <a:tc>
                  <a:txBody>
                    <a:bodyPr/>
                    <a:lstStyle/>
                    <a:p>
                      <a:r>
                        <a:rPr lang="en-GB" sz="1400" b="0" i="0" u="none" strike="noStrike" kern="1200" baseline="0" dirty="0">
                          <a:solidFill>
                            <a:schemeClr val="dk1"/>
                          </a:solidFill>
                          <a:latin typeface="+mn-lt"/>
                          <a:ea typeface="+mn-ea"/>
                          <a:cs typeface="+mn-cs"/>
                        </a:rPr>
                        <a:t>Minimal solid component &lt;7mm</a:t>
                      </a:r>
                      <a:endParaRPr lang="en-GB" sz="1400" dirty="0"/>
                    </a:p>
                  </a:txBody>
                  <a:tcPr>
                    <a:gradFill flip="none" rotWithShape="1">
                      <a:gsLst>
                        <a:gs pos="0">
                          <a:srgbClr val="BC2D86">
                            <a:tint val="66000"/>
                            <a:satMod val="160000"/>
                          </a:srgbClr>
                        </a:gs>
                        <a:gs pos="50000">
                          <a:srgbClr val="BC2D86">
                            <a:tint val="44500"/>
                            <a:satMod val="160000"/>
                          </a:srgbClr>
                        </a:gs>
                        <a:gs pos="100000">
                          <a:srgbClr val="BC2D86">
                            <a:tint val="23500"/>
                            <a:satMod val="160000"/>
                          </a:srgbClr>
                        </a:gs>
                      </a:gsLst>
                      <a:lin ang="10800000" scaled="1"/>
                      <a:tileRect/>
                    </a:gradFill>
                  </a:tcPr>
                </a:tc>
                <a:tc>
                  <a:txBody>
                    <a:bodyPr/>
                    <a:lstStyle/>
                    <a:p>
                      <a:r>
                        <a:rPr lang="en-GB" sz="1400" b="0" i="0" u="none" strike="noStrike" kern="1200" baseline="0" dirty="0">
                          <a:solidFill>
                            <a:schemeClr val="dk1"/>
                          </a:solidFill>
                          <a:latin typeface="+mn-lt"/>
                          <a:ea typeface="+mn-ea"/>
                          <a:cs typeface="+mn-cs"/>
                        </a:rPr>
                        <a:t>Solid component &gt;7mm</a:t>
                      </a:r>
                      <a:endParaRPr lang="en-GB" sz="1400" dirty="0"/>
                    </a:p>
                  </a:txBody>
                  <a:tcPr>
                    <a:gradFill flip="none" rotWithShape="1">
                      <a:gsLst>
                        <a:gs pos="0">
                          <a:srgbClr val="BC2D86">
                            <a:tint val="66000"/>
                            <a:satMod val="160000"/>
                          </a:srgbClr>
                        </a:gs>
                        <a:gs pos="50000">
                          <a:srgbClr val="BC2D86">
                            <a:tint val="44500"/>
                            <a:satMod val="160000"/>
                          </a:srgbClr>
                        </a:gs>
                        <a:gs pos="100000">
                          <a:srgbClr val="BC2D86">
                            <a:tint val="23500"/>
                            <a:satMod val="160000"/>
                          </a:srgbClr>
                        </a:gs>
                      </a:gsLst>
                      <a:lin ang="10800000" scaled="1"/>
                      <a:tileRect/>
                    </a:gradFill>
                  </a:tcPr>
                </a:tc>
                <a:extLst>
                  <a:ext uri="{0D108BD9-81ED-4DB2-BD59-A6C34878D82A}">
                    <a16:rowId xmlns:a16="http://schemas.microsoft.com/office/drawing/2014/main" val="2946290508"/>
                  </a:ext>
                </a:extLst>
              </a:tr>
              <a:tr h="288070">
                <a:tc>
                  <a:txBody>
                    <a:bodyPr/>
                    <a:lstStyle/>
                    <a:p>
                      <a:r>
                        <a:rPr lang="en-GB" sz="1400" b="0" i="0" u="none" strike="noStrike" kern="1200" baseline="0" dirty="0">
                          <a:solidFill>
                            <a:schemeClr val="dk1"/>
                          </a:solidFill>
                          <a:latin typeface="+mn-lt"/>
                          <a:ea typeface="+mn-ea"/>
                          <a:cs typeface="+mn-cs"/>
                        </a:rPr>
                        <a:t>Smooth outline</a:t>
                      </a:r>
                      <a:endParaRPr lang="en-GB" sz="1400" dirty="0"/>
                    </a:p>
                  </a:txBody>
                  <a:tcPr>
                    <a:gradFill flip="none" rotWithShape="1">
                      <a:gsLst>
                        <a:gs pos="0">
                          <a:srgbClr val="BC2D86">
                            <a:tint val="66000"/>
                            <a:satMod val="160000"/>
                          </a:srgbClr>
                        </a:gs>
                        <a:gs pos="50000">
                          <a:srgbClr val="BC2D86">
                            <a:tint val="44500"/>
                            <a:satMod val="160000"/>
                          </a:srgbClr>
                        </a:gs>
                        <a:gs pos="100000">
                          <a:srgbClr val="BC2D86">
                            <a:tint val="23500"/>
                            <a:satMod val="160000"/>
                          </a:srgbClr>
                        </a:gs>
                      </a:gsLst>
                      <a:lin ang="10800000" scaled="1"/>
                      <a:tileRect/>
                    </a:gradFill>
                  </a:tcPr>
                </a:tc>
                <a:tc>
                  <a:txBody>
                    <a:bodyPr/>
                    <a:lstStyle/>
                    <a:p>
                      <a:r>
                        <a:rPr lang="en-GB" sz="1400" b="0" i="0" u="none" strike="noStrike" kern="1200" baseline="0" dirty="0">
                          <a:solidFill>
                            <a:schemeClr val="dk1"/>
                          </a:solidFill>
                          <a:latin typeface="+mn-lt"/>
                          <a:ea typeface="+mn-ea"/>
                          <a:cs typeface="+mn-cs"/>
                        </a:rPr>
                        <a:t>Irregular outline</a:t>
                      </a:r>
                      <a:endParaRPr lang="en-GB" sz="1400" dirty="0"/>
                    </a:p>
                  </a:txBody>
                  <a:tcPr>
                    <a:gradFill flip="none" rotWithShape="1">
                      <a:gsLst>
                        <a:gs pos="0">
                          <a:srgbClr val="BC2D86">
                            <a:tint val="66000"/>
                            <a:satMod val="160000"/>
                          </a:srgbClr>
                        </a:gs>
                        <a:gs pos="50000">
                          <a:srgbClr val="BC2D86">
                            <a:tint val="44500"/>
                            <a:satMod val="160000"/>
                          </a:srgbClr>
                        </a:gs>
                        <a:gs pos="100000">
                          <a:srgbClr val="BC2D86">
                            <a:tint val="23500"/>
                            <a:satMod val="160000"/>
                          </a:srgbClr>
                        </a:gs>
                      </a:gsLst>
                      <a:lin ang="10800000" scaled="1"/>
                      <a:tileRect/>
                    </a:gradFill>
                  </a:tcPr>
                </a:tc>
                <a:extLst>
                  <a:ext uri="{0D108BD9-81ED-4DB2-BD59-A6C34878D82A}">
                    <a16:rowId xmlns:a16="http://schemas.microsoft.com/office/drawing/2014/main" val="4266029553"/>
                  </a:ext>
                </a:extLst>
              </a:tr>
              <a:tr h="288070">
                <a:tc>
                  <a:txBody>
                    <a:bodyPr/>
                    <a:lstStyle/>
                    <a:p>
                      <a:r>
                        <a:rPr lang="en-US" sz="1400" b="0" i="0" u="none" strike="noStrike" kern="1200" baseline="0" dirty="0">
                          <a:solidFill>
                            <a:schemeClr val="dk1"/>
                          </a:solidFill>
                          <a:latin typeface="+mn-lt"/>
                          <a:ea typeface="+mn-ea"/>
                          <a:cs typeface="+mn-cs"/>
                        </a:rPr>
                        <a:t>Acoustic shadowing indicating Dermoid</a:t>
                      </a:r>
                      <a:endParaRPr lang="en-GB" sz="1400" dirty="0"/>
                    </a:p>
                  </a:txBody>
                  <a:tcPr>
                    <a:gradFill flip="none" rotWithShape="1">
                      <a:gsLst>
                        <a:gs pos="0">
                          <a:srgbClr val="BC2D86">
                            <a:tint val="66000"/>
                            <a:satMod val="160000"/>
                          </a:srgbClr>
                        </a:gs>
                        <a:gs pos="50000">
                          <a:srgbClr val="BC2D86">
                            <a:tint val="44500"/>
                            <a:satMod val="160000"/>
                          </a:srgbClr>
                        </a:gs>
                        <a:gs pos="100000">
                          <a:srgbClr val="BC2D86">
                            <a:tint val="23500"/>
                            <a:satMod val="160000"/>
                          </a:srgbClr>
                        </a:gs>
                      </a:gsLst>
                      <a:lin ang="10800000" scaled="1"/>
                      <a:tileRect/>
                    </a:gradFill>
                  </a:tcPr>
                </a:tc>
                <a:tc>
                  <a:txBody>
                    <a:bodyPr/>
                    <a:lstStyle/>
                    <a:p>
                      <a:r>
                        <a:rPr lang="en-US" sz="1400" b="0" i="0" u="none" strike="noStrike" kern="1200" baseline="0" dirty="0">
                          <a:solidFill>
                            <a:schemeClr val="dk1"/>
                          </a:solidFill>
                          <a:latin typeface="+mn-lt"/>
                          <a:ea typeface="+mn-ea"/>
                          <a:cs typeface="+mn-cs"/>
                        </a:rPr>
                        <a:t>Features not indicative of Dermoid</a:t>
                      </a:r>
                      <a:endParaRPr lang="en-GB" sz="1400" dirty="0"/>
                    </a:p>
                  </a:txBody>
                  <a:tcPr>
                    <a:gradFill flip="none" rotWithShape="1">
                      <a:gsLst>
                        <a:gs pos="0">
                          <a:srgbClr val="BC2D86">
                            <a:tint val="66000"/>
                            <a:satMod val="160000"/>
                          </a:srgbClr>
                        </a:gs>
                        <a:gs pos="50000">
                          <a:srgbClr val="BC2D86">
                            <a:tint val="44500"/>
                            <a:satMod val="160000"/>
                          </a:srgbClr>
                        </a:gs>
                        <a:gs pos="100000">
                          <a:srgbClr val="BC2D86">
                            <a:tint val="23500"/>
                            <a:satMod val="160000"/>
                          </a:srgbClr>
                        </a:gs>
                      </a:gsLst>
                      <a:lin ang="10800000" scaled="1"/>
                      <a:tileRect/>
                    </a:gradFill>
                  </a:tcPr>
                </a:tc>
                <a:extLst>
                  <a:ext uri="{0D108BD9-81ED-4DB2-BD59-A6C34878D82A}">
                    <a16:rowId xmlns:a16="http://schemas.microsoft.com/office/drawing/2014/main" val="3507246"/>
                  </a:ext>
                </a:extLst>
              </a:tr>
              <a:tr h="288070">
                <a:tc>
                  <a:txBody>
                    <a:bodyPr/>
                    <a:lstStyle/>
                    <a:p>
                      <a:r>
                        <a:rPr lang="en-US" sz="1400" b="0" i="0" u="none" strike="noStrike" kern="1200" baseline="0" dirty="0">
                          <a:solidFill>
                            <a:schemeClr val="dk1"/>
                          </a:solidFill>
                          <a:latin typeface="+mn-lt"/>
                          <a:ea typeface="+mn-ea"/>
                          <a:cs typeface="+mn-cs"/>
                        </a:rPr>
                        <a:t>No blood flow</a:t>
                      </a:r>
                      <a:endParaRPr lang="en-GB" sz="1400" dirty="0"/>
                    </a:p>
                  </a:txBody>
                  <a:tcPr>
                    <a:gradFill flip="none" rotWithShape="1">
                      <a:gsLst>
                        <a:gs pos="0">
                          <a:srgbClr val="BC2D86">
                            <a:tint val="66000"/>
                            <a:satMod val="160000"/>
                          </a:srgbClr>
                        </a:gs>
                        <a:gs pos="50000">
                          <a:srgbClr val="BC2D86">
                            <a:tint val="44500"/>
                            <a:satMod val="160000"/>
                          </a:srgbClr>
                        </a:gs>
                        <a:gs pos="100000">
                          <a:srgbClr val="BC2D86">
                            <a:tint val="23500"/>
                            <a:satMod val="160000"/>
                          </a:srgbClr>
                        </a:gs>
                      </a:gsLst>
                      <a:lin ang="10800000" scaled="1"/>
                      <a:tileRect/>
                    </a:gradFill>
                  </a:tcPr>
                </a:tc>
                <a:tc>
                  <a:txBody>
                    <a:bodyPr/>
                    <a:lstStyle/>
                    <a:p>
                      <a:r>
                        <a:rPr lang="en-US" sz="1400" b="0" i="0" u="none" strike="noStrike" kern="1200" baseline="0" dirty="0">
                          <a:solidFill>
                            <a:schemeClr val="dk1"/>
                          </a:solidFill>
                          <a:latin typeface="+mn-lt"/>
                          <a:ea typeface="+mn-ea"/>
                          <a:cs typeface="+mn-cs"/>
                        </a:rPr>
                        <a:t>Prominent blood flow</a:t>
                      </a:r>
                      <a:endParaRPr lang="en-GB" sz="1400" dirty="0"/>
                    </a:p>
                  </a:txBody>
                  <a:tcPr>
                    <a:gradFill flip="none" rotWithShape="1">
                      <a:gsLst>
                        <a:gs pos="0">
                          <a:srgbClr val="BC2D86">
                            <a:tint val="66000"/>
                            <a:satMod val="160000"/>
                          </a:srgbClr>
                        </a:gs>
                        <a:gs pos="50000">
                          <a:srgbClr val="BC2D86">
                            <a:tint val="44500"/>
                            <a:satMod val="160000"/>
                          </a:srgbClr>
                        </a:gs>
                        <a:gs pos="100000">
                          <a:srgbClr val="BC2D86">
                            <a:tint val="23500"/>
                            <a:satMod val="160000"/>
                          </a:srgbClr>
                        </a:gs>
                      </a:gsLst>
                      <a:lin ang="10800000" scaled="1"/>
                      <a:tileRect/>
                    </a:gradFill>
                  </a:tcPr>
                </a:tc>
                <a:extLst>
                  <a:ext uri="{0D108BD9-81ED-4DB2-BD59-A6C34878D82A}">
                    <a16:rowId xmlns:a16="http://schemas.microsoft.com/office/drawing/2014/main" val="3989105161"/>
                  </a:ext>
                </a:extLst>
              </a:tr>
              <a:tr h="288070">
                <a:tc>
                  <a:txBody>
                    <a:bodyPr/>
                    <a:lstStyle/>
                    <a:p>
                      <a:r>
                        <a:rPr lang="en-US" sz="1400" b="0" i="0" u="none" strike="noStrike" kern="1200" baseline="0" dirty="0">
                          <a:solidFill>
                            <a:schemeClr val="dk1"/>
                          </a:solidFill>
                          <a:latin typeface="+mn-lt"/>
                          <a:ea typeface="+mn-ea"/>
                          <a:cs typeface="+mn-cs"/>
                        </a:rPr>
                        <a:t>No / Little fluid</a:t>
                      </a:r>
                      <a:endParaRPr lang="en-GB" sz="1400" dirty="0"/>
                    </a:p>
                  </a:txBody>
                  <a:tcPr>
                    <a:gradFill flip="none" rotWithShape="1">
                      <a:gsLst>
                        <a:gs pos="0">
                          <a:srgbClr val="BC2D86">
                            <a:tint val="66000"/>
                            <a:satMod val="160000"/>
                          </a:srgbClr>
                        </a:gs>
                        <a:gs pos="50000">
                          <a:srgbClr val="BC2D86">
                            <a:tint val="44500"/>
                            <a:satMod val="160000"/>
                          </a:srgbClr>
                        </a:gs>
                        <a:gs pos="100000">
                          <a:srgbClr val="BC2D86">
                            <a:tint val="23500"/>
                            <a:satMod val="160000"/>
                          </a:srgbClr>
                        </a:gs>
                      </a:gsLst>
                      <a:lin ang="10800000" scaled="1"/>
                      <a:tileRect/>
                    </a:gradFill>
                  </a:tcPr>
                </a:tc>
                <a:tc>
                  <a:txBody>
                    <a:bodyPr/>
                    <a:lstStyle/>
                    <a:p>
                      <a:r>
                        <a:rPr lang="en-US" sz="1400" b="0" i="0" u="none" strike="noStrike" kern="1200" baseline="0" dirty="0">
                          <a:solidFill>
                            <a:schemeClr val="dk1"/>
                          </a:solidFill>
                          <a:latin typeface="+mn-lt"/>
                          <a:ea typeface="+mn-ea"/>
                          <a:cs typeface="+mn-cs"/>
                        </a:rPr>
                        <a:t>Ascites or significant fluid</a:t>
                      </a:r>
                      <a:endParaRPr lang="en-GB" sz="1400" dirty="0"/>
                    </a:p>
                  </a:txBody>
                  <a:tcPr>
                    <a:gradFill flip="none" rotWithShape="1">
                      <a:gsLst>
                        <a:gs pos="0">
                          <a:srgbClr val="BC2D86">
                            <a:tint val="66000"/>
                            <a:satMod val="160000"/>
                          </a:srgbClr>
                        </a:gs>
                        <a:gs pos="50000">
                          <a:srgbClr val="BC2D86">
                            <a:tint val="44500"/>
                            <a:satMod val="160000"/>
                          </a:srgbClr>
                        </a:gs>
                        <a:gs pos="100000">
                          <a:srgbClr val="BC2D86">
                            <a:tint val="23500"/>
                            <a:satMod val="160000"/>
                          </a:srgbClr>
                        </a:gs>
                      </a:gsLst>
                      <a:lin ang="10800000" scaled="1"/>
                      <a:tileRect/>
                    </a:gradFill>
                  </a:tcPr>
                </a:tc>
                <a:extLst>
                  <a:ext uri="{0D108BD9-81ED-4DB2-BD59-A6C34878D82A}">
                    <a16:rowId xmlns:a16="http://schemas.microsoft.com/office/drawing/2014/main" val="436048941"/>
                  </a:ext>
                </a:extLst>
              </a:tr>
            </a:tbl>
          </a:graphicData>
        </a:graphic>
      </p:graphicFrame>
    </p:spTree>
    <p:extLst>
      <p:ext uri="{BB962C8B-B14F-4D97-AF65-F5344CB8AC3E}">
        <p14:creationId xmlns:p14="http://schemas.microsoft.com/office/powerpoint/2010/main" val="3629283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378" y="0"/>
            <a:ext cx="6050217" cy="567346"/>
          </a:xfrm>
        </p:spPr>
        <p:txBody>
          <a:bodyPr/>
          <a:lstStyle/>
          <a:p>
            <a:r>
              <a:rPr lang="en-GB" dirty="0"/>
              <a:t>Pathway Guide – </a:t>
            </a:r>
            <a:r>
              <a:rPr lang="en-US" b="1" u="sng" dirty="0"/>
              <a:t>Ovarian cysts: Pre-menopausal</a:t>
            </a:r>
            <a:endParaRPr lang="en-GB" b="1" dirty="0"/>
          </a:p>
        </p:txBody>
      </p:sp>
      <p:sp>
        <p:nvSpPr>
          <p:cNvPr id="81" name="TextBox 80">
            <a:extLst>
              <a:ext uri="{FF2B5EF4-FFF2-40B4-BE49-F238E27FC236}">
                <a16:creationId xmlns:a16="http://schemas.microsoft.com/office/drawing/2014/main" id="{16A3FFB2-27EF-47FD-801B-D8FBF8D3DA03}"/>
              </a:ext>
            </a:extLst>
          </p:cNvPr>
          <p:cNvSpPr txBox="1"/>
          <p:nvPr/>
        </p:nvSpPr>
        <p:spPr>
          <a:xfrm>
            <a:off x="116071" y="6552998"/>
            <a:ext cx="8881971" cy="253916"/>
          </a:xfrm>
          <a:prstGeom prst="rect">
            <a:avLst/>
          </a:prstGeom>
          <a:noFill/>
        </p:spPr>
        <p:txBody>
          <a:bodyPr wrap="square" rtlCol="0">
            <a:spAutoFit/>
          </a:bodyPr>
          <a:lstStyle/>
          <a:p>
            <a:r>
              <a:rPr lang="en-US" sz="1000" dirty="0">
                <a:solidFill>
                  <a:schemeClr val="tx1">
                    <a:lumMod val="65000"/>
                    <a:lumOff val="35000"/>
                  </a:schemeClr>
                </a:solidFill>
              </a:rPr>
              <a:t>Pathway Guide – Ovarian cysts: Pre-menopausal| Saint </a:t>
            </a:r>
            <a:r>
              <a:rPr lang="en-US" sz="1000">
                <a:solidFill>
                  <a:schemeClr val="tx1">
                    <a:lumMod val="65000"/>
                    <a:lumOff val="35000"/>
                  </a:schemeClr>
                </a:solidFill>
              </a:rPr>
              <a:t>Mary’s Leads: </a:t>
            </a:r>
            <a:r>
              <a:rPr lang="en-US" sz="1000" dirty="0">
                <a:solidFill>
                  <a:schemeClr val="tx1">
                    <a:lumMod val="65000"/>
                    <a:lumOff val="35000"/>
                  </a:schemeClr>
                </a:solidFill>
              </a:rPr>
              <a:t>Dr Ursula Winters and Dr Richard Clayton | v1.0 | Created: 03/02/21</a:t>
            </a:r>
            <a:endParaRPr lang="en-GB" sz="1000" dirty="0">
              <a:solidFill>
                <a:schemeClr val="tx1">
                  <a:lumMod val="65000"/>
                  <a:lumOff val="35000"/>
                </a:schemeClr>
              </a:solidFill>
            </a:endParaRPr>
          </a:p>
        </p:txBody>
      </p:sp>
      <p:sp>
        <p:nvSpPr>
          <p:cNvPr id="83" name="Rectangle: Rounded Corners 82">
            <a:extLst>
              <a:ext uri="{FF2B5EF4-FFF2-40B4-BE49-F238E27FC236}">
                <a16:creationId xmlns:a16="http://schemas.microsoft.com/office/drawing/2014/main" id="{66D73C03-B6FE-4C1F-8CEE-ECAB14ABFC6D}"/>
              </a:ext>
            </a:extLst>
          </p:cNvPr>
          <p:cNvSpPr/>
          <p:nvPr/>
        </p:nvSpPr>
        <p:spPr>
          <a:xfrm>
            <a:off x="6386879" y="5796917"/>
            <a:ext cx="1732024" cy="614965"/>
          </a:xfrm>
          <a:prstGeom prst="roundRect">
            <a:avLst/>
          </a:prstGeom>
          <a:noFill/>
          <a:ln>
            <a:solidFill>
              <a:srgbClr val="BC2D8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b="1" dirty="0">
                <a:solidFill>
                  <a:schemeClr val="tx1">
                    <a:lumMod val="85000"/>
                    <a:lumOff val="15000"/>
                  </a:schemeClr>
                </a:solidFill>
              </a:rPr>
              <a:t>National Guidance</a:t>
            </a:r>
          </a:p>
          <a:p>
            <a:pPr algn="ctr"/>
            <a:r>
              <a:rPr lang="en-GB" sz="1100" dirty="0">
                <a:solidFill>
                  <a:schemeClr val="tx1">
                    <a:lumMod val="85000"/>
                    <a:lumOff val="15000"/>
                  </a:schemeClr>
                </a:solidFill>
                <a:hlinkClick r:id="rId2"/>
              </a:rPr>
              <a:t>RCOG</a:t>
            </a:r>
            <a:endParaRPr lang="en-GB" sz="1100" dirty="0">
              <a:solidFill>
                <a:schemeClr val="tx1">
                  <a:lumMod val="85000"/>
                  <a:lumOff val="15000"/>
                </a:schemeClr>
              </a:solidFill>
            </a:endParaRPr>
          </a:p>
        </p:txBody>
      </p:sp>
      <p:sp>
        <p:nvSpPr>
          <p:cNvPr id="85" name="Rectangle: Rounded Corners 84">
            <a:extLst>
              <a:ext uri="{FF2B5EF4-FFF2-40B4-BE49-F238E27FC236}">
                <a16:creationId xmlns:a16="http://schemas.microsoft.com/office/drawing/2014/main" id="{94F5C34A-4413-40C6-AD16-D7DA33901322}"/>
              </a:ext>
            </a:extLst>
          </p:cNvPr>
          <p:cNvSpPr/>
          <p:nvPr/>
        </p:nvSpPr>
        <p:spPr>
          <a:xfrm>
            <a:off x="456949" y="5807491"/>
            <a:ext cx="1732024" cy="614965"/>
          </a:xfrm>
          <a:prstGeom prst="roundRect">
            <a:avLst/>
          </a:prstGeom>
          <a:noFill/>
          <a:ln>
            <a:solidFill>
              <a:srgbClr val="BC2D86"/>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100" b="1" dirty="0">
                <a:solidFill>
                  <a:schemeClr val="tx1">
                    <a:lumMod val="85000"/>
                    <a:lumOff val="15000"/>
                  </a:schemeClr>
                </a:solidFill>
              </a:rPr>
              <a:t>Patient Information</a:t>
            </a:r>
          </a:p>
          <a:p>
            <a:pPr algn="ctr"/>
            <a:r>
              <a:rPr lang="en-GB" sz="1100" dirty="0">
                <a:solidFill>
                  <a:schemeClr val="tx1">
                    <a:lumMod val="85000"/>
                    <a:lumOff val="15000"/>
                  </a:schemeClr>
                </a:solidFill>
                <a:hlinkClick r:id="rId3"/>
              </a:rPr>
              <a:t>NHS Website</a:t>
            </a:r>
            <a:endParaRPr lang="en-GB" sz="1100" dirty="0">
              <a:solidFill>
                <a:schemeClr val="tx1">
                  <a:lumMod val="85000"/>
                  <a:lumOff val="15000"/>
                </a:schemeClr>
              </a:solidFill>
            </a:endParaRPr>
          </a:p>
        </p:txBody>
      </p:sp>
      <p:sp>
        <p:nvSpPr>
          <p:cNvPr id="87" name="Rectangle: Rounded Corners 86">
            <a:extLst>
              <a:ext uri="{FF2B5EF4-FFF2-40B4-BE49-F238E27FC236}">
                <a16:creationId xmlns:a16="http://schemas.microsoft.com/office/drawing/2014/main" id="{A429D673-BCCD-47DB-8816-C95037610D65}"/>
              </a:ext>
            </a:extLst>
          </p:cNvPr>
          <p:cNvSpPr/>
          <p:nvPr/>
        </p:nvSpPr>
        <p:spPr>
          <a:xfrm>
            <a:off x="3421914" y="5804108"/>
            <a:ext cx="1732024" cy="614965"/>
          </a:xfrm>
          <a:prstGeom prst="roundRect">
            <a:avLst/>
          </a:prstGeom>
          <a:noFill/>
          <a:ln>
            <a:solidFill>
              <a:srgbClr val="BC2D8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b="1" dirty="0">
                <a:solidFill>
                  <a:schemeClr val="tx1">
                    <a:lumMod val="85000"/>
                    <a:lumOff val="15000"/>
                  </a:schemeClr>
                </a:solidFill>
              </a:rPr>
              <a:t>Referral Proforma</a:t>
            </a:r>
          </a:p>
          <a:p>
            <a:pPr algn="ctr"/>
            <a:r>
              <a:rPr lang="en-GB" sz="1100" dirty="0">
                <a:solidFill>
                  <a:schemeClr val="tx1">
                    <a:lumMod val="85000"/>
                    <a:lumOff val="15000"/>
                  </a:schemeClr>
                </a:solidFill>
              </a:rPr>
              <a:t>2WW where appropriate</a:t>
            </a:r>
          </a:p>
        </p:txBody>
      </p:sp>
      <p:sp>
        <p:nvSpPr>
          <p:cNvPr id="17" name="TextBox 16">
            <a:extLst>
              <a:ext uri="{FF2B5EF4-FFF2-40B4-BE49-F238E27FC236}">
                <a16:creationId xmlns:a16="http://schemas.microsoft.com/office/drawing/2014/main" id="{79C2B50A-BD0E-46A8-8884-185366E41058}"/>
              </a:ext>
            </a:extLst>
          </p:cNvPr>
          <p:cNvSpPr txBox="1"/>
          <p:nvPr/>
        </p:nvSpPr>
        <p:spPr>
          <a:xfrm>
            <a:off x="3939330" y="1560981"/>
            <a:ext cx="1209992" cy="521592"/>
          </a:xfrm>
          <a:prstGeom prst="rect">
            <a:avLst/>
          </a:prstGeom>
          <a:noFill/>
          <a:ln>
            <a:solidFill>
              <a:srgbClr val="BC2D86"/>
            </a:solidFill>
          </a:ln>
        </p:spPr>
        <p:txBody>
          <a:bodyPr wrap="square" rtlCol="0" anchor="ctr">
            <a:noAutofit/>
          </a:bodyPr>
          <a:lstStyle/>
          <a:p>
            <a:pPr algn="ctr"/>
            <a:r>
              <a:rPr lang="en-GB" sz="1200" dirty="0"/>
              <a:t>Endometrioma/ dermoid cyst</a:t>
            </a:r>
          </a:p>
        </p:txBody>
      </p:sp>
      <p:sp>
        <p:nvSpPr>
          <p:cNvPr id="18" name="TextBox 17">
            <a:extLst>
              <a:ext uri="{FF2B5EF4-FFF2-40B4-BE49-F238E27FC236}">
                <a16:creationId xmlns:a16="http://schemas.microsoft.com/office/drawing/2014/main" id="{C556BD8B-05BB-4DF3-8135-B4081C25CB30}"/>
              </a:ext>
            </a:extLst>
          </p:cNvPr>
          <p:cNvSpPr txBox="1"/>
          <p:nvPr/>
        </p:nvSpPr>
        <p:spPr>
          <a:xfrm>
            <a:off x="6022289" y="2087131"/>
            <a:ext cx="1209992" cy="525102"/>
          </a:xfrm>
          <a:prstGeom prst="rect">
            <a:avLst/>
          </a:prstGeom>
          <a:solidFill>
            <a:schemeClr val="bg1"/>
          </a:solidFill>
          <a:ln>
            <a:solidFill>
              <a:srgbClr val="BC2D86"/>
            </a:solidFill>
          </a:ln>
        </p:spPr>
        <p:txBody>
          <a:bodyPr wrap="square" rtlCol="0" anchor="ctr">
            <a:noAutofit/>
          </a:bodyPr>
          <a:lstStyle/>
          <a:p>
            <a:pPr algn="ctr"/>
            <a:r>
              <a:rPr lang="en-US" sz="1200" dirty="0"/>
              <a:t>Suspicious features</a:t>
            </a:r>
            <a:endParaRPr lang="en-GB" sz="1200" dirty="0"/>
          </a:p>
        </p:txBody>
      </p:sp>
      <p:sp>
        <p:nvSpPr>
          <p:cNvPr id="20" name="TextBox 19">
            <a:extLst>
              <a:ext uri="{FF2B5EF4-FFF2-40B4-BE49-F238E27FC236}">
                <a16:creationId xmlns:a16="http://schemas.microsoft.com/office/drawing/2014/main" id="{BE105262-A8D3-48A0-86A8-51561B905F73}"/>
              </a:ext>
            </a:extLst>
          </p:cNvPr>
          <p:cNvSpPr txBox="1"/>
          <p:nvPr/>
        </p:nvSpPr>
        <p:spPr>
          <a:xfrm>
            <a:off x="5105609" y="539039"/>
            <a:ext cx="1070986" cy="389922"/>
          </a:xfrm>
          <a:prstGeom prst="rect">
            <a:avLst/>
          </a:prstGeom>
          <a:noFill/>
          <a:ln>
            <a:solidFill>
              <a:srgbClr val="BC2D86"/>
            </a:solidFill>
          </a:ln>
        </p:spPr>
        <p:txBody>
          <a:bodyPr wrap="square" rtlCol="0" anchor="ctr">
            <a:noAutofit/>
          </a:bodyPr>
          <a:lstStyle/>
          <a:p>
            <a:pPr algn="ctr"/>
            <a:r>
              <a:rPr lang="en-GB" sz="1200" dirty="0"/>
              <a:t>Complex cyst</a:t>
            </a:r>
          </a:p>
        </p:txBody>
      </p:sp>
      <p:sp>
        <p:nvSpPr>
          <p:cNvPr id="21" name="TextBox 20">
            <a:extLst>
              <a:ext uri="{FF2B5EF4-FFF2-40B4-BE49-F238E27FC236}">
                <a16:creationId xmlns:a16="http://schemas.microsoft.com/office/drawing/2014/main" id="{34B6B212-B573-458E-9151-20780428768D}"/>
              </a:ext>
            </a:extLst>
          </p:cNvPr>
          <p:cNvSpPr txBox="1"/>
          <p:nvPr/>
        </p:nvSpPr>
        <p:spPr>
          <a:xfrm>
            <a:off x="3231804" y="2086980"/>
            <a:ext cx="572866" cy="453364"/>
          </a:xfrm>
          <a:prstGeom prst="rect">
            <a:avLst/>
          </a:prstGeom>
          <a:noFill/>
          <a:ln>
            <a:solidFill>
              <a:srgbClr val="BC2D86"/>
            </a:solidFill>
          </a:ln>
        </p:spPr>
        <p:txBody>
          <a:bodyPr wrap="square" rtlCol="0" anchor="ctr">
            <a:noAutofit/>
          </a:bodyPr>
          <a:lstStyle/>
          <a:p>
            <a:pPr algn="ctr"/>
            <a:r>
              <a:rPr lang="en-GB" sz="1200" dirty="0"/>
              <a:t>&gt;7cm</a:t>
            </a:r>
          </a:p>
        </p:txBody>
      </p:sp>
      <p:sp>
        <p:nvSpPr>
          <p:cNvPr id="23" name="TextBox 22">
            <a:extLst>
              <a:ext uri="{FF2B5EF4-FFF2-40B4-BE49-F238E27FC236}">
                <a16:creationId xmlns:a16="http://schemas.microsoft.com/office/drawing/2014/main" id="{7066B99A-BB4E-4762-AE52-12B2893B01FA}"/>
              </a:ext>
            </a:extLst>
          </p:cNvPr>
          <p:cNvSpPr txBox="1"/>
          <p:nvPr/>
        </p:nvSpPr>
        <p:spPr>
          <a:xfrm>
            <a:off x="2139993" y="3851662"/>
            <a:ext cx="552826" cy="293883"/>
          </a:xfrm>
          <a:prstGeom prst="rect">
            <a:avLst/>
          </a:prstGeom>
          <a:noFill/>
          <a:ln>
            <a:solidFill>
              <a:srgbClr val="BC2D86"/>
            </a:solidFill>
          </a:ln>
        </p:spPr>
        <p:txBody>
          <a:bodyPr wrap="square" rtlCol="0" anchor="ctr">
            <a:noAutofit/>
          </a:bodyPr>
          <a:lstStyle/>
          <a:p>
            <a:pPr algn="ctr"/>
            <a:r>
              <a:rPr lang="en-US" sz="1200" dirty="0"/>
              <a:t>&gt;5cm</a:t>
            </a:r>
            <a:endParaRPr lang="en-GB" sz="1200" dirty="0"/>
          </a:p>
        </p:txBody>
      </p:sp>
      <p:sp>
        <p:nvSpPr>
          <p:cNvPr id="24" name="TextBox 23">
            <a:extLst>
              <a:ext uri="{FF2B5EF4-FFF2-40B4-BE49-F238E27FC236}">
                <a16:creationId xmlns:a16="http://schemas.microsoft.com/office/drawing/2014/main" id="{E3EC54E0-4199-4B3E-96E2-A4970F8B17B3}"/>
              </a:ext>
            </a:extLst>
          </p:cNvPr>
          <p:cNvSpPr txBox="1"/>
          <p:nvPr/>
        </p:nvSpPr>
        <p:spPr>
          <a:xfrm>
            <a:off x="5995672" y="4456720"/>
            <a:ext cx="1263229" cy="778346"/>
          </a:xfrm>
          <a:prstGeom prst="rect">
            <a:avLst/>
          </a:prstGeom>
          <a:solidFill>
            <a:srgbClr val="FF9999"/>
          </a:solidFill>
          <a:ln>
            <a:solidFill>
              <a:srgbClr val="FF0000"/>
            </a:solidFill>
          </a:ln>
        </p:spPr>
        <p:txBody>
          <a:bodyPr wrap="square" rtlCol="0" anchor="ctr">
            <a:noAutofit/>
          </a:bodyPr>
          <a:lstStyle/>
          <a:p>
            <a:pPr algn="ctr"/>
            <a:r>
              <a:rPr lang="en-US" sz="1200" dirty="0"/>
              <a:t>Request Ca 125 + Refer Suspected </a:t>
            </a:r>
            <a:r>
              <a:rPr lang="en-US" sz="1200" dirty="0" err="1"/>
              <a:t>Gynaecological</a:t>
            </a:r>
            <a:r>
              <a:rPr lang="en-US" sz="1200" dirty="0"/>
              <a:t> Cancer</a:t>
            </a:r>
            <a:endParaRPr lang="en-GB" sz="1200" dirty="0"/>
          </a:p>
        </p:txBody>
      </p:sp>
      <p:sp>
        <p:nvSpPr>
          <p:cNvPr id="25" name="TextBox 24">
            <a:extLst>
              <a:ext uri="{FF2B5EF4-FFF2-40B4-BE49-F238E27FC236}">
                <a16:creationId xmlns:a16="http://schemas.microsoft.com/office/drawing/2014/main" id="{799B9791-E519-485E-BF30-3AAAB3E1DD3F}"/>
              </a:ext>
            </a:extLst>
          </p:cNvPr>
          <p:cNvSpPr txBox="1"/>
          <p:nvPr/>
        </p:nvSpPr>
        <p:spPr>
          <a:xfrm>
            <a:off x="56960" y="2057360"/>
            <a:ext cx="886125" cy="494829"/>
          </a:xfrm>
          <a:prstGeom prst="rect">
            <a:avLst/>
          </a:prstGeom>
          <a:noFill/>
          <a:ln>
            <a:solidFill>
              <a:srgbClr val="BC2D86"/>
            </a:solidFill>
          </a:ln>
        </p:spPr>
        <p:txBody>
          <a:bodyPr wrap="square" rtlCol="0" anchor="ctr">
            <a:noAutofit/>
          </a:bodyPr>
          <a:lstStyle/>
          <a:p>
            <a:pPr algn="ctr"/>
            <a:r>
              <a:rPr lang="en-GB" sz="1200" dirty="0"/>
              <a:t>&lt;5cm likely functional</a:t>
            </a:r>
          </a:p>
        </p:txBody>
      </p:sp>
      <p:sp>
        <p:nvSpPr>
          <p:cNvPr id="26" name="TextBox 25">
            <a:extLst>
              <a:ext uri="{FF2B5EF4-FFF2-40B4-BE49-F238E27FC236}">
                <a16:creationId xmlns:a16="http://schemas.microsoft.com/office/drawing/2014/main" id="{4D979518-B55F-4588-B597-41B361F53646}"/>
              </a:ext>
            </a:extLst>
          </p:cNvPr>
          <p:cNvSpPr txBox="1"/>
          <p:nvPr/>
        </p:nvSpPr>
        <p:spPr>
          <a:xfrm>
            <a:off x="1473861" y="497136"/>
            <a:ext cx="1026815" cy="389922"/>
          </a:xfrm>
          <a:prstGeom prst="rect">
            <a:avLst/>
          </a:prstGeom>
          <a:noFill/>
          <a:ln>
            <a:solidFill>
              <a:srgbClr val="BC2D86"/>
            </a:solidFill>
          </a:ln>
        </p:spPr>
        <p:txBody>
          <a:bodyPr wrap="square" rtlCol="0" anchor="ctr">
            <a:noAutofit/>
          </a:bodyPr>
          <a:lstStyle/>
          <a:p>
            <a:pPr algn="ctr"/>
            <a:r>
              <a:rPr lang="es-ES" sz="1200" dirty="0"/>
              <a:t>Simple </a:t>
            </a:r>
            <a:r>
              <a:rPr lang="es-ES" sz="1200" dirty="0" err="1"/>
              <a:t>cyst</a:t>
            </a:r>
            <a:r>
              <a:rPr lang="es-ES" sz="1200" dirty="0"/>
              <a:t>:</a:t>
            </a:r>
            <a:endParaRPr lang="en-GB" sz="1200" dirty="0"/>
          </a:p>
        </p:txBody>
      </p:sp>
      <p:sp>
        <p:nvSpPr>
          <p:cNvPr id="27" name="TextBox 26">
            <a:extLst>
              <a:ext uri="{FF2B5EF4-FFF2-40B4-BE49-F238E27FC236}">
                <a16:creationId xmlns:a16="http://schemas.microsoft.com/office/drawing/2014/main" id="{4E4C1B2E-FF0B-4A64-A173-841C908E14FD}"/>
              </a:ext>
            </a:extLst>
          </p:cNvPr>
          <p:cNvSpPr txBox="1"/>
          <p:nvPr/>
        </p:nvSpPr>
        <p:spPr>
          <a:xfrm>
            <a:off x="75453" y="4263277"/>
            <a:ext cx="835988" cy="301025"/>
          </a:xfrm>
          <a:prstGeom prst="rect">
            <a:avLst/>
          </a:prstGeom>
          <a:noFill/>
          <a:ln>
            <a:solidFill>
              <a:srgbClr val="BC2D86"/>
            </a:solidFill>
          </a:ln>
        </p:spPr>
        <p:txBody>
          <a:bodyPr wrap="square" rtlCol="0" anchor="ctr">
            <a:noAutofit/>
          </a:bodyPr>
          <a:lstStyle/>
          <a:p>
            <a:pPr algn="ctr"/>
            <a:r>
              <a:rPr lang="en-GB" sz="1200" dirty="0"/>
              <a:t>Reassure</a:t>
            </a:r>
          </a:p>
        </p:txBody>
      </p:sp>
      <p:sp>
        <p:nvSpPr>
          <p:cNvPr id="28" name="TextBox 27">
            <a:extLst>
              <a:ext uri="{FF2B5EF4-FFF2-40B4-BE49-F238E27FC236}">
                <a16:creationId xmlns:a16="http://schemas.microsoft.com/office/drawing/2014/main" id="{4AA9B3F1-A8C2-4803-A746-8CDBD00CAF22}"/>
              </a:ext>
            </a:extLst>
          </p:cNvPr>
          <p:cNvSpPr txBox="1"/>
          <p:nvPr/>
        </p:nvSpPr>
        <p:spPr>
          <a:xfrm>
            <a:off x="1653505" y="2086980"/>
            <a:ext cx="673202" cy="453364"/>
          </a:xfrm>
          <a:prstGeom prst="rect">
            <a:avLst/>
          </a:prstGeom>
          <a:noFill/>
          <a:ln>
            <a:solidFill>
              <a:srgbClr val="BC2D86"/>
            </a:solidFill>
          </a:ln>
        </p:spPr>
        <p:txBody>
          <a:bodyPr wrap="square" rtlCol="0" anchor="ctr">
            <a:noAutofit/>
          </a:bodyPr>
          <a:lstStyle/>
          <a:p>
            <a:pPr algn="ctr"/>
            <a:r>
              <a:rPr lang="en-GB" sz="1200" dirty="0"/>
              <a:t>5-7cm</a:t>
            </a:r>
          </a:p>
        </p:txBody>
      </p:sp>
      <p:sp>
        <p:nvSpPr>
          <p:cNvPr id="30" name="TextBox 29">
            <a:extLst>
              <a:ext uri="{FF2B5EF4-FFF2-40B4-BE49-F238E27FC236}">
                <a16:creationId xmlns:a16="http://schemas.microsoft.com/office/drawing/2014/main" id="{E82DEC27-4ADF-4DB4-BE63-BB591E8DD0E0}"/>
              </a:ext>
            </a:extLst>
          </p:cNvPr>
          <p:cNvSpPr txBox="1"/>
          <p:nvPr/>
        </p:nvSpPr>
        <p:spPr>
          <a:xfrm>
            <a:off x="1556517" y="2758685"/>
            <a:ext cx="861502" cy="582521"/>
          </a:xfrm>
          <a:prstGeom prst="rect">
            <a:avLst/>
          </a:prstGeom>
          <a:noFill/>
          <a:ln>
            <a:solidFill>
              <a:srgbClr val="BC2D86"/>
            </a:solidFill>
          </a:ln>
        </p:spPr>
        <p:txBody>
          <a:bodyPr wrap="square" rtlCol="0">
            <a:noAutofit/>
          </a:bodyPr>
          <a:lstStyle/>
          <a:p>
            <a:pPr algn="ctr"/>
            <a:r>
              <a:rPr lang="en-US" sz="1200" dirty="0"/>
              <a:t>Repeat scan at 3 months</a:t>
            </a:r>
            <a:endParaRPr lang="en-GB" sz="1200" dirty="0"/>
          </a:p>
        </p:txBody>
      </p:sp>
      <p:cxnSp>
        <p:nvCxnSpPr>
          <p:cNvPr id="34" name="Straight Arrow Connector 38">
            <a:extLst>
              <a:ext uri="{FF2B5EF4-FFF2-40B4-BE49-F238E27FC236}">
                <a16:creationId xmlns:a16="http://schemas.microsoft.com/office/drawing/2014/main" id="{980A7960-05BA-45E4-9B73-265E56A35B61}"/>
              </a:ext>
            </a:extLst>
          </p:cNvPr>
          <p:cNvCxnSpPr>
            <a:cxnSpLocks/>
            <a:stCxn id="23" idx="2"/>
            <a:endCxn id="76" idx="1"/>
          </p:cNvCxnSpPr>
          <p:nvPr/>
        </p:nvCxnSpPr>
        <p:spPr>
          <a:xfrm rot="16200000" flipH="1">
            <a:off x="2377666" y="4184284"/>
            <a:ext cx="554271" cy="476791"/>
          </a:xfrm>
          <a:prstGeom prst="bentConnector2">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8">
            <a:extLst>
              <a:ext uri="{FF2B5EF4-FFF2-40B4-BE49-F238E27FC236}">
                <a16:creationId xmlns:a16="http://schemas.microsoft.com/office/drawing/2014/main" id="{9AAC63B2-22BE-40F5-BC66-665C9330914F}"/>
              </a:ext>
            </a:extLst>
          </p:cNvPr>
          <p:cNvCxnSpPr>
            <a:cxnSpLocks/>
          </p:cNvCxnSpPr>
          <p:nvPr/>
        </p:nvCxnSpPr>
        <p:spPr>
          <a:xfrm rot="5400000">
            <a:off x="658495" y="743576"/>
            <a:ext cx="1170302" cy="1487246"/>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8">
            <a:extLst>
              <a:ext uri="{FF2B5EF4-FFF2-40B4-BE49-F238E27FC236}">
                <a16:creationId xmlns:a16="http://schemas.microsoft.com/office/drawing/2014/main" id="{0540BDD6-1836-41F1-A037-BE34F0FEED27}"/>
              </a:ext>
            </a:extLst>
          </p:cNvPr>
          <p:cNvCxnSpPr>
            <a:cxnSpLocks/>
            <a:stCxn id="20" idx="2"/>
            <a:endCxn id="17" idx="0"/>
          </p:cNvCxnSpPr>
          <p:nvPr/>
        </p:nvCxnSpPr>
        <p:spPr>
          <a:xfrm rot="5400000">
            <a:off x="4776704" y="696583"/>
            <a:ext cx="632020" cy="1096776"/>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38CDC9CD-7B8C-4D7F-A044-391C2F02ED07}"/>
              </a:ext>
            </a:extLst>
          </p:cNvPr>
          <p:cNvCxnSpPr>
            <a:cxnSpLocks/>
            <a:stCxn id="26" idx="2"/>
            <a:endCxn id="28" idx="0"/>
          </p:cNvCxnSpPr>
          <p:nvPr/>
        </p:nvCxnSpPr>
        <p:spPr>
          <a:xfrm rot="16200000" flipH="1">
            <a:off x="1388726" y="1485600"/>
            <a:ext cx="1199922" cy="2837"/>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8">
            <a:extLst>
              <a:ext uri="{FF2B5EF4-FFF2-40B4-BE49-F238E27FC236}">
                <a16:creationId xmlns:a16="http://schemas.microsoft.com/office/drawing/2014/main" id="{F67FF67F-FEEA-48D8-BF0B-E725439CCF0B}"/>
              </a:ext>
            </a:extLst>
          </p:cNvPr>
          <p:cNvCxnSpPr>
            <a:cxnSpLocks/>
            <a:stCxn id="28" idx="2"/>
            <a:endCxn id="30" idx="0"/>
          </p:cNvCxnSpPr>
          <p:nvPr/>
        </p:nvCxnSpPr>
        <p:spPr>
          <a:xfrm rot="5400000">
            <a:off x="1879517" y="2648095"/>
            <a:ext cx="218341" cy="2838"/>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38">
            <a:extLst>
              <a:ext uri="{FF2B5EF4-FFF2-40B4-BE49-F238E27FC236}">
                <a16:creationId xmlns:a16="http://schemas.microsoft.com/office/drawing/2014/main" id="{4FBCCD9A-931D-4544-A3D3-2AB70B245ECD}"/>
              </a:ext>
            </a:extLst>
          </p:cNvPr>
          <p:cNvCxnSpPr>
            <a:cxnSpLocks/>
            <a:stCxn id="25" idx="2"/>
            <a:endCxn id="27" idx="0"/>
          </p:cNvCxnSpPr>
          <p:nvPr/>
        </p:nvCxnSpPr>
        <p:spPr>
          <a:xfrm rot="5400000">
            <a:off x="-358809" y="3404445"/>
            <a:ext cx="1711088" cy="6576"/>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38">
            <a:extLst>
              <a:ext uri="{FF2B5EF4-FFF2-40B4-BE49-F238E27FC236}">
                <a16:creationId xmlns:a16="http://schemas.microsoft.com/office/drawing/2014/main" id="{8A747445-E55B-4C49-B8D6-1812466C8FA3}"/>
              </a:ext>
            </a:extLst>
          </p:cNvPr>
          <p:cNvCxnSpPr>
            <a:cxnSpLocks/>
            <a:stCxn id="20" idx="2"/>
            <a:endCxn id="18" idx="0"/>
          </p:cNvCxnSpPr>
          <p:nvPr/>
        </p:nvCxnSpPr>
        <p:spPr>
          <a:xfrm rot="16200000" flipH="1">
            <a:off x="5555108" y="1014954"/>
            <a:ext cx="1158170" cy="986183"/>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8EA0E7BF-38DE-471F-A32B-989762715C99}"/>
              </a:ext>
            </a:extLst>
          </p:cNvPr>
          <p:cNvSpPr txBox="1"/>
          <p:nvPr/>
        </p:nvSpPr>
        <p:spPr>
          <a:xfrm>
            <a:off x="2893197" y="4473593"/>
            <a:ext cx="1250077" cy="452445"/>
          </a:xfrm>
          <a:prstGeom prst="rect">
            <a:avLst/>
          </a:prstGeom>
          <a:solidFill>
            <a:srgbClr val="BC2D86"/>
          </a:solidFill>
          <a:ln>
            <a:solidFill>
              <a:srgbClr val="BC2D86"/>
            </a:solidFill>
          </a:ln>
        </p:spPr>
        <p:txBody>
          <a:bodyPr wrap="square" rtlCol="0" anchor="ctr">
            <a:noAutofit/>
          </a:bodyPr>
          <a:lstStyle/>
          <a:p>
            <a:pPr algn="ctr"/>
            <a:r>
              <a:rPr lang="en-GB" sz="1200" dirty="0">
                <a:solidFill>
                  <a:schemeClr val="bg1"/>
                </a:solidFill>
              </a:rPr>
              <a:t>Refer to Gynaecology</a:t>
            </a:r>
          </a:p>
        </p:txBody>
      </p:sp>
      <p:cxnSp>
        <p:nvCxnSpPr>
          <p:cNvPr id="101" name="Straight Arrow Connector 38">
            <a:extLst>
              <a:ext uri="{FF2B5EF4-FFF2-40B4-BE49-F238E27FC236}">
                <a16:creationId xmlns:a16="http://schemas.microsoft.com/office/drawing/2014/main" id="{DBF7C4C3-4785-4BBB-8530-453F23DD01B1}"/>
              </a:ext>
            </a:extLst>
          </p:cNvPr>
          <p:cNvCxnSpPr>
            <a:cxnSpLocks/>
            <a:stCxn id="26" idx="2"/>
            <a:endCxn id="21" idx="0"/>
          </p:cNvCxnSpPr>
          <p:nvPr/>
        </p:nvCxnSpPr>
        <p:spPr>
          <a:xfrm rot="16200000" flipH="1">
            <a:off x="2152792" y="721535"/>
            <a:ext cx="1199922" cy="1530968"/>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38">
            <a:extLst>
              <a:ext uri="{FF2B5EF4-FFF2-40B4-BE49-F238E27FC236}">
                <a16:creationId xmlns:a16="http://schemas.microsoft.com/office/drawing/2014/main" id="{17A61051-8C5E-4AE6-811B-E78A34BA475A}"/>
              </a:ext>
            </a:extLst>
          </p:cNvPr>
          <p:cNvCxnSpPr>
            <a:cxnSpLocks/>
            <a:stCxn id="30" idx="2"/>
            <a:endCxn id="23" idx="0"/>
          </p:cNvCxnSpPr>
          <p:nvPr/>
        </p:nvCxnSpPr>
        <p:spPr>
          <a:xfrm rot="16200000" flipH="1">
            <a:off x="1946609" y="3381865"/>
            <a:ext cx="510456" cy="429138"/>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sp>
        <p:nvSpPr>
          <p:cNvPr id="112" name="TextBox 111">
            <a:extLst>
              <a:ext uri="{FF2B5EF4-FFF2-40B4-BE49-F238E27FC236}">
                <a16:creationId xmlns:a16="http://schemas.microsoft.com/office/drawing/2014/main" id="{AA1718B1-7BFC-4D3A-8334-B8C366914791}"/>
              </a:ext>
            </a:extLst>
          </p:cNvPr>
          <p:cNvSpPr txBox="1"/>
          <p:nvPr/>
        </p:nvSpPr>
        <p:spPr>
          <a:xfrm>
            <a:off x="1271806" y="3847767"/>
            <a:ext cx="566640" cy="293883"/>
          </a:xfrm>
          <a:prstGeom prst="rect">
            <a:avLst/>
          </a:prstGeom>
          <a:noFill/>
          <a:ln>
            <a:solidFill>
              <a:srgbClr val="BC2D86"/>
            </a:solidFill>
          </a:ln>
        </p:spPr>
        <p:txBody>
          <a:bodyPr wrap="square" rtlCol="0" anchor="ctr">
            <a:noAutofit/>
          </a:bodyPr>
          <a:lstStyle/>
          <a:p>
            <a:pPr algn="ctr"/>
            <a:r>
              <a:rPr lang="en-GB" sz="1200" dirty="0"/>
              <a:t>&lt;5cm</a:t>
            </a:r>
          </a:p>
        </p:txBody>
      </p:sp>
      <p:cxnSp>
        <p:nvCxnSpPr>
          <p:cNvPr id="140" name="Straight Arrow Connector 38">
            <a:extLst>
              <a:ext uri="{FF2B5EF4-FFF2-40B4-BE49-F238E27FC236}">
                <a16:creationId xmlns:a16="http://schemas.microsoft.com/office/drawing/2014/main" id="{25B15388-0235-4714-B1EB-3EBE1C275C0B}"/>
              </a:ext>
            </a:extLst>
          </p:cNvPr>
          <p:cNvCxnSpPr>
            <a:cxnSpLocks/>
            <a:stCxn id="30" idx="2"/>
            <a:endCxn id="112" idx="0"/>
          </p:cNvCxnSpPr>
          <p:nvPr/>
        </p:nvCxnSpPr>
        <p:spPr>
          <a:xfrm rot="5400000">
            <a:off x="1517917" y="3378415"/>
            <a:ext cx="506561" cy="432142"/>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146" name="Straight Arrow Connector 38">
            <a:extLst>
              <a:ext uri="{FF2B5EF4-FFF2-40B4-BE49-F238E27FC236}">
                <a16:creationId xmlns:a16="http://schemas.microsoft.com/office/drawing/2014/main" id="{93B994E8-1954-4EE9-8727-F48BA9DCDBBD}"/>
              </a:ext>
            </a:extLst>
          </p:cNvPr>
          <p:cNvCxnSpPr>
            <a:cxnSpLocks/>
            <a:endCxn id="77" idx="0"/>
          </p:cNvCxnSpPr>
          <p:nvPr/>
        </p:nvCxnSpPr>
        <p:spPr>
          <a:xfrm rot="16200000" flipH="1">
            <a:off x="4444167" y="2571363"/>
            <a:ext cx="304696" cy="111260"/>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149" name="Straight Arrow Connector 38">
            <a:extLst>
              <a:ext uri="{FF2B5EF4-FFF2-40B4-BE49-F238E27FC236}">
                <a16:creationId xmlns:a16="http://schemas.microsoft.com/office/drawing/2014/main" id="{9E1A40E4-9458-4197-856A-C94A74574528}"/>
              </a:ext>
            </a:extLst>
          </p:cNvPr>
          <p:cNvCxnSpPr>
            <a:cxnSpLocks/>
            <a:stCxn id="112" idx="2"/>
            <a:endCxn id="27" idx="3"/>
          </p:cNvCxnSpPr>
          <p:nvPr/>
        </p:nvCxnSpPr>
        <p:spPr>
          <a:xfrm rot="5400000">
            <a:off x="1097214" y="3955878"/>
            <a:ext cx="272140" cy="643685"/>
          </a:xfrm>
          <a:prstGeom prst="bentConnector2">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152" name="Straight Arrow Connector 38">
            <a:extLst>
              <a:ext uri="{FF2B5EF4-FFF2-40B4-BE49-F238E27FC236}">
                <a16:creationId xmlns:a16="http://schemas.microsoft.com/office/drawing/2014/main" id="{26C04493-B1B9-45AA-9D88-6693C0D30F65}"/>
              </a:ext>
            </a:extLst>
          </p:cNvPr>
          <p:cNvCxnSpPr>
            <a:cxnSpLocks/>
            <a:stCxn id="77" idx="2"/>
            <a:endCxn id="78" idx="0"/>
          </p:cNvCxnSpPr>
          <p:nvPr/>
        </p:nvCxnSpPr>
        <p:spPr>
          <a:xfrm rot="5400000">
            <a:off x="4230066" y="3277164"/>
            <a:ext cx="511300" cy="332858"/>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E7BDF620-3C8C-45E0-91CD-B6466CA71B7D}"/>
              </a:ext>
            </a:extLst>
          </p:cNvPr>
          <p:cNvSpPr txBox="1"/>
          <p:nvPr/>
        </p:nvSpPr>
        <p:spPr>
          <a:xfrm>
            <a:off x="4116652" y="2779341"/>
            <a:ext cx="1070986" cy="408602"/>
          </a:xfrm>
          <a:prstGeom prst="rect">
            <a:avLst/>
          </a:prstGeom>
          <a:solidFill>
            <a:schemeClr val="bg1"/>
          </a:solidFill>
          <a:ln>
            <a:solidFill>
              <a:srgbClr val="BC2D86"/>
            </a:solidFill>
          </a:ln>
        </p:spPr>
        <p:txBody>
          <a:bodyPr wrap="square" rtlCol="0" anchor="ctr">
            <a:noAutofit/>
          </a:bodyPr>
          <a:lstStyle/>
          <a:p>
            <a:pPr algn="ctr"/>
            <a:r>
              <a:rPr lang="en-US" sz="1200" dirty="0"/>
              <a:t>Repeat scan at 3 months</a:t>
            </a:r>
            <a:endParaRPr lang="en-GB" sz="1200" dirty="0"/>
          </a:p>
        </p:txBody>
      </p:sp>
      <p:sp>
        <p:nvSpPr>
          <p:cNvPr id="78" name="TextBox 77">
            <a:extLst>
              <a:ext uri="{FF2B5EF4-FFF2-40B4-BE49-F238E27FC236}">
                <a16:creationId xmlns:a16="http://schemas.microsoft.com/office/drawing/2014/main" id="{186F7081-8204-47F2-B546-943F682F7BF1}"/>
              </a:ext>
            </a:extLst>
          </p:cNvPr>
          <p:cNvSpPr txBox="1"/>
          <p:nvPr/>
        </p:nvSpPr>
        <p:spPr>
          <a:xfrm>
            <a:off x="3844700" y="3699243"/>
            <a:ext cx="949174" cy="556420"/>
          </a:xfrm>
          <a:prstGeom prst="rect">
            <a:avLst/>
          </a:prstGeom>
          <a:noFill/>
          <a:ln>
            <a:solidFill>
              <a:srgbClr val="BC2D86"/>
            </a:solidFill>
          </a:ln>
        </p:spPr>
        <p:txBody>
          <a:bodyPr wrap="square" rtlCol="0" anchor="ctr">
            <a:noAutofit/>
          </a:bodyPr>
          <a:lstStyle/>
          <a:p>
            <a:pPr algn="ctr"/>
            <a:r>
              <a:rPr lang="en-US" sz="1200" dirty="0"/>
              <a:t>Persistent and 3-5cm</a:t>
            </a:r>
            <a:endParaRPr lang="en-GB" sz="1200" dirty="0"/>
          </a:p>
        </p:txBody>
      </p:sp>
      <p:sp>
        <p:nvSpPr>
          <p:cNvPr id="79" name="TextBox 78">
            <a:extLst>
              <a:ext uri="{FF2B5EF4-FFF2-40B4-BE49-F238E27FC236}">
                <a16:creationId xmlns:a16="http://schemas.microsoft.com/office/drawing/2014/main" id="{241424BD-410E-46F0-8233-16BB3A230D25}"/>
              </a:ext>
            </a:extLst>
          </p:cNvPr>
          <p:cNvSpPr txBox="1"/>
          <p:nvPr/>
        </p:nvSpPr>
        <p:spPr>
          <a:xfrm>
            <a:off x="4912388" y="3693202"/>
            <a:ext cx="869055" cy="389922"/>
          </a:xfrm>
          <a:prstGeom prst="rect">
            <a:avLst/>
          </a:prstGeom>
          <a:solidFill>
            <a:schemeClr val="bg1"/>
          </a:solidFill>
          <a:ln>
            <a:solidFill>
              <a:srgbClr val="BC2D86"/>
            </a:solidFill>
          </a:ln>
        </p:spPr>
        <p:txBody>
          <a:bodyPr wrap="square" rtlCol="0" anchor="ctr">
            <a:noAutofit/>
          </a:bodyPr>
          <a:lstStyle/>
          <a:p>
            <a:pPr algn="ctr"/>
            <a:r>
              <a:rPr lang="en-US" sz="1200" dirty="0"/>
              <a:t>Resolved</a:t>
            </a:r>
            <a:endParaRPr lang="en-GB" sz="1200" dirty="0"/>
          </a:p>
        </p:txBody>
      </p:sp>
      <p:sp>
        <p:nvSpPr>
          <p:cNvPr id="80" name="TextBox 79">
            <a:extLst>
              <a:ext uri="{FF2B5EF4-FFF2-40B4-BE49-F238E27FC236}">
                <a16:creationId xmlns:a16="http://schemas.microsoft.com/office/drawing/2014/main" id="{EEBB8DB2-C7C0-4F8D-AF55-E7A36332FE6A}"/>
              </a:ext>
            </a:extLst>
          </p:cNvPr>
          <p:cNvSpPr txBox="1"/>
          <p:nvPr/>
        </p:nvSpPr>
        <p:spPr>
          <a:xfrm>
            <a:off x="4811293" y="4473593"/>
            <a:ext cx="1070986" cy="408602"/>
          </a:xfrm>
          <a:prstGeom prst="rect">
            <a:avLst/>
          </a:prstGeom>
          <a:solidFill>
            <a:schemeClr val="bg1"/>
          </a:solidFill>
          <a:ln>
            <a:solidFill>
              <a:srgbClr val="BC2D86"/>
            </a:solidFill>
          </a:ln>
        </p:spPr>
        <p:txBody>
          <a:bodyPr wrap="square" rtlCol="0" anchor="ctr">
            <a:noAutofit/>
          </a:bodyPr>
          <a:lstStyle/>
          <a:p>
            <a:pPr algn="ctr"/>
            <a:r>
              <a:rPr lang="en-US" sz="1200" dirty="0"/>
              <a:t>Reassure</a:t>
            </a:r>
            <a:endParaRPr lang="en-GB" sz="1200" dirty="0"/>
          </a:p>
        </p:txBody>
      </p:sp>
      <p:cxnSp>
        <p:nvCxnSpPr>
          <p:cNvPr id="90" name="Straight Arrow Connector 38">
            <a:extLst>
              <a:ext uri="{FF2B5EF4-FFF2-40B4-BE49-F238E27FC236}">
                <a16:creationId xmlns:a16="http://schemas.microsoft.com/office/drawing/2014/main" id="{504EE97F-D2B6-4628-ABAE-7BBDFFEF8977}"/>
              </a:ext>
            </a:extLst>
          </p:cNvPr>
          <p:cNvCxnSpPr>
            <a:cxnSpLocks/>
            <a:stCxn id="77" idx="2"/>
            <a:endCxn id="79" idx="0"/>
          </p:cNvCxnSpPr>
          <p:nvPr/>
        </p:nvCxnSpPr>
        <p:spPr>
          <a:xfrm rot="16200000" flipH="1">
            <a:off x="4746901" y="3093186"/>
            <a:ext cx="505259" cy="694771"/>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38">
            <a:extLst>
              <a:ext uri="{FF2B5EF4-FFF2-40B4-BE49-F238E27FC236}">
                <a16:creationId xmlns:a16="http://schemas.microsoft.com/office/drawing/2014/main" id="{23565B0F-38D4-4B34-B8E8-6EFE56255431}"/>
              </a:ext>
            </a:extLst>
          </p:cNvPr>
          <p:cNvCxnSpPr>
            <a:cxnSpLocks/>
            <a:stCxn id="79" idx="2"/>
            <a:endCxn id="80" idx="0"/>
          </p:cNvCxnSpPr>
          <p:nvPr/>
        </p:nvCxnSpPr>
        <p:spPr>
          <a:xfrm rot="5400000">
            <a:off x="5151617" y="4278293"/>
            <a:ext cx="390469" cy="130"/>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96" name="Straight Arrow Connector 38">
            <a:extLst>
              <a:ext uri="{FF2B5EF4-FFF2-40B4-BE49-F238E27FC236}">
                <a16:creationId xmlns:a16="http://schemas.microsoft.com/office/drawing/2014/main" id="{2DE371B4-7AC7-488F-9596-A96357A91FAB}"/>
              </a:ext>
            </a:extLst>
          </p:cNvPr>
          <p:cNvCxnSpPr>
            <a:cxnSpLocks/>
            <a:stCxn id="21" idx="2"/>
            <a:endCxn id="76" idx="0"/>
          </p:cNvCxnSpPr>
          <p:nvPr/>
        </p:nvCxnSpPr>
        <p:spPr>
          <a:xfrm rot="5400000">
            <a:off x="2551613" y="3506968"/>
            <a:ext cx="1933249" cy="1"/>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38">
            <a:extLst>
              <a:ext uri="{FF2B5EF4-FFF2-40B4-BE49-F238E27FC236}">
                <a16:creationId xmlns:a16="http://schemas.microsoft.com/office/drawing/2014/main" id="{64F98EC5-0A45-4753-A7FA-5D6296BF868F}"/>
              </a:ext>
            </a:extLst>
          </p:cNvPr>
          <p:cNvCxnSpPr>
            <a:cxnSpLocks/>
            <a:stCxn id="78" idx="2"/>
            <a:endCxn id="76" idx="3"/>
          </p:cNvCxnSpPr>
          <p:nvPr/>
        </p:nvCxnSpPr>
        <p:spPr>
          <a:xfrm rot="5400000">
            <a:off x="4009205" y="4389733"/>
            <a:ext cx="444153" cy="176013"/>
          </a:xfrm>
          <a:prstGeom prst="bentConnector2">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Straight Arrow Connector 38">
            <a:extLst>
              <a:ext uri="{FF2B5EF4-FFF2-40B4-BE49-F238E27FC236}">
                <a16:creationId xmlns:a16="http://schemas.microsoft.com/office/drawing/2014/main" id="{E0E44100-3AB2-40B1-8D0C-77F790C46FE1}"/>
              </a:ext>
            </a:extLst>
          </p:cNvPr>
          <p:cNvCxnSpPr>
            <a:cxnSpLocks/>
            <a:stCxn id="18" idx="2"/>
            <a:endCxn id="24" idx="0"/>
          </p:cNvCxnSpPr>
          <p:nvPr/>
        </p:nvCxnSpPr>
        <p:spPr>
          <a:xfrm rot="16200000" flipH="1">
            <a:off x="5705043" y="3534475"/>
            <a:ext cx="1844487" cy="2"/>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sp>
        <p:nvSpPr>
          <p:cNvPr id="272" name="TextBox 271">
            <a:extLst>
              <a:ext uri="{FF2B5EF4-FFF2-40B4-BE49-F238E27FC236}">
                <a16:creationId xmlns:a16="http://schemas.microsoft.com/office/drawing/2014/main" id="{EBE70826-38A4-47F6-9DD0-A342EBE7C188}"/>
              </a:ext>
            </a:extLst>
          </p:cNvPr>
          <p:cNvSpPr txBox="1"/>
          <p:nvPr/>
        </p:nvSpPr>
        <p:spPr>
          <a:xfrm>
            <a:off x="7265394" y="541447"/>
            <a:ext cx="1810842" cy="1933196"/>
          </a:xfrm>
          <a:prstGeom prst="rect">
            <a:avLst/>
          </a:prstGeom>
          <a:solidFill>
            <a:srgbClr val="CC0000"/>
          </a:solidFill>
          <a:ln>
            <a:solidFill>
              <a:srgbClr val="BC2D86"/>
            </a:solidFill>
          </a:ln>
        </p:spPr>
        <p:txBody>
          <a:bodyPr wrap="square" rtlCol="0" anchor="ctr">
            <a:noAutofit/>
          </a:bodyPr>
          <a:lstStyle/>
          <a:p>
            <a:r>
              <a:rPr lang="en-US" sz="1200" dirty="0">
                <a:solidFill>
                  <a:schemeClr val="bg1"/>
                </a:solidFill>
              </a:rPr>
              <a:t>2-week Suspected Cancer referral criteria: REFER SUSPECTED GYNAECOLOGICAL CANCER</a:t>
            </a:r>
          </a:p>
          <a:p>
            <a:r>
              <a:rPr lang="en-US" sz="1200" dirty="0">
                <a:solidFill>
                  <a:schemeClr val="bg1"/>
                </a:solidFill>
              </a:rPr>
              <a:t>-Abnormal abdominal/pelvic ultrasound suggestive of ovarian cancer</a:t>
            </a:r>
            <a:endParaRPr lang="en-GB" sz="1200" dirty="0">
              <a:solidFill>
                <a:schemeClr val="bg1"/>
              </a:solidFill>
            </a:endParaRPr>
          </a:p>
        </p:txBody>
      </p:sp>
      <p:sp>
        <p:nvSpPr>
          <p:cNvPr id="10" name="Rectangle 9">
            <a:extLst>
              <a:ext uri="{FF2B5EF4-FFF2-40B4-BE49-F238E27FC236}">
                <a16:creationId xmlns:a16="http://schemas.microsoft.com/office/drawing/2014/main" id="{6D7DA008-DEDC-4ECE-8260-DEBD472C198A}"/>
              </a:ext>
            </a:extLst>
          </p:cNvPr>
          <p:cNvSpPr/>
          <p:nvPr/>
        </p:nvSpPr>
        <p:spPr>
          <a:xfrm>
            <a:off x="4073454" y="2193001"/>
            <a:ext cx="918041" cy="281642"/>
          </a:xfrm>
          <a:prstGeom prst="rect">
            <a:avLst/>
          </a:prstGeom>
          <a:noFill/>
          <a:ln>
            <a:solidFill>
              <a:srgbClr val="BC2D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CA125 &lt;35</a:t>
            </a:r>
          </a:p>
        </p:txBody>
      </p:sp>
      <p:sp>
        <p:nvSpPr>
          <p:cNvPr id="51" name="Rectangle 50">
            <a:extLst>
              <a:ext uri="{FF2B5EF4-FFF2-40B4-BE49-F238E27FC236}">
                <a16:creationId xmlns:a16="http://schemas.microsoft.com/office/drawing/2014/main" id="{2BC82E39-7E79-45BF-A6DE-454D8DD6E5C8}"/>
              </a:ext>
            </a:extLst>
          </p:cNvPr>
          <p:cNvSpPr/>
          <p:nvPr/>
        </p:nvSpPr>
        <p:spPr>
          <a:xfrm>
            <a:off x="5019165" y="2181923"/>
            <a:ext cx="918041" cy="281642"/>
          </a:xfrm>
          <a:prstGeom prst="rect">
            <a:avLst/>
          </a:prstGeom>
          <a:noFill/>
          <a:ln>
            <a:solidFill>
              <a:srgbClr val="BC2D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CA125 &gt;35</a:t>
            </a:r>
          </a:p>
        </p:txBody>
      </p:sp>
      <p:sp>
        <p:nvSpPr>
          <p:cNvPr id="54" name="TextBox 53">
            <a:extLst>
              <a:ext uri="{FF2B5EF4-FFF2-40B4-BE49-F238E27FC236}">
                <a16:creationId xmlns:a16="http://schemas.microsoft.com/office/drawing/2014/main" id="{9CF54703-4081-4BC9-AC7D-EA739FAF59E1}"/>
              </a:ext>
            </a:extLst>
          </p:cNvPr>
          <p:cNvSpPr txBox="1"/>
          <p:nvPr/>
        </p:nvSpPr>
        <p:spPr>
          <a:xfrm>
            <a:off x="5346786" y="2854035"/>
            <a:ext cx="1185714" cy="444516"/>
          </a:xfrm>
          <a:prstGeom prst="rect">
            <a:avLst/>
          </a:prstGeom>
          <a:solidFill>
            <a:srgbClr val="BC2D86"/>
          </a:solidFill>
          <a:ln>
            <a:solidFill>
              <a:schemeClr val="accent1"/>
            </a:solidFill>
          </a:ln>
        </p:spPr>
        <p:txBody>
          <a:bodyPr wrap="square" rtlCol="0" anchor="ctr">
            <a:noAutofit/>
          </a:bodyPr>
          <a:lstStyle/>
          <a:p>
            <a:pPr algn="ctr"/>
            <a:r>
              <a:rPr lang="en-GB" sz="1200" dirty="0">
                <a:solidFill>
                  <a:schemeClr val="bg1"/>
                </a:solidFill>
              </a:rPr>
              <a:t>Refer to Gynaecology</a:t>
            </a:r>
          </a:p>
        </p:txBody>
      </p:sp>
      <p:cxnSp>
        <p:nvCxnSpPr>
          <p:cNvPr id="14" name="Connector: Elbow 13">
            <a:extLst>
              <a:ext uri="{FF2B5EF4-FFF2-40B4-BE49-F238E27FC236}">
                <a16:creationId xmlns:a16="http://schemas.microsoft.com/office/drawing/2014/main" id="{A726520C-5418-4C9E-897A-F998DDA82695}"/>
              </a:ext>
            </a:extLst>
          </p:cNvPr>
          <p:cNvCxnSpPr>
            <a:stCxn id="51" idx="2"/>
            <a:endCxn id="54" idx="0"/>
          </p:cNvCxnSpPr>
          <p:nvPr/>
        </p:nvCxnSpPr>
        <p:spPr>
          <a:xfrm rot="16200000" flipH="1">
            <a:off x="5513679" y="2428071"/>
            <a:ext cx="390470" cy="461457"/>
          </a:xfrm>
          <a:prstGeom prst="bentConnector3">
            <a:avLst/>
          </a:prstGeom>
          <a:ln>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D3652153-F11C-4589-8AB2-91C5B388553F}"/>
              </a:ext>
            </a:extLst>
          </p:cNvPr>
          <p:cNvCxnSpPr>
            <a:stCxn id="17" idx="2"/>
            <a:endCxn id="10" idx="0"/>
          </p:cNvCxnSpPr>
          <p:nvPr/>
        </p:nvCxnSpPr>
        <p:spPr>
          <a:xfrm flipH="1">
            <a:off x="4532475" y="2082573"/>
            <a:ext cx="11851" cy="110428"/>
          </a:xfrm>
          <a:prstGeom prst="straightConnector1">
            <a:avLst/>
          </a:prstGeom>
          <a:ln>
            <a:solidFill>
              <a:schemeClr val="accent6">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nector: Elbow 21">
            <a:extLst>
              <a:ext uri="{FF2B5EF4-FFF2-40B4-BE49-F238E27FC236}">
                <a16:creationId xmlns:a16="http://schemas.microsoft.com/office/drawing/2014/main" id="{95F7BE34-220D-4EAE-AE40-ECAB626562A1}"/>
              </a:ext>
            </a:extLst>
          </p:cNvPr>
          <p:cNvCxnSpPr>
            <a:stCxn id="17" idx="3"/>
            <a:endCxn id="51" idx="0"/>
          </p:cNvCxnSpPr>
          <p:nvPr/>
        </p:nvCxnSpPr>
        <p:spPr>
          <a:xfrm>
            <a:off x="5149322" y="1821777"/>
            <a:ext cx="328864" cy="360146"/>
          </a:xfrm>
          <a:prstGeom prst="bentConnector2">
            <a:avLst/>
          </a:prstGeom>
          <a:ln>
            <a:solidFill>
              <a:srgbClr val="BC2D86"/>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0679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378" y="0"/>
            <a:ext cx="6050217" cy="567346"/>
          </a:xfrm>
        </p:spPr>
        <p:txBody>
          <a:bodyPr/>
          <a:lstStyle/>
          <a:p>
            <a:r>
              <a:rPr lang="en-GB" dirty="0"/>
              <a:t>Pathway Guide – </a:t>
            </a:r>
            <a:r>
              <a:rPr lang="en-US" b="1" u="sng" dirty="0"/>
              <a:t>Ovarian cysts: Post-menopausal</a:t>
            </a:r>
            <a:endParaRPr lang="en-GB" b="1" dirty="0"/>
          </a:p>
        </p:txBody>
      </p:sp>
      <p:sp>
        <p:nvSpPr>
          <p:cNvPr id="81" name="TextBox 80">
            <a:extLst>
              <a:ext uri="{FF2B5EF4-FFF2-40B4-BE49-F238E27FC236}">
                <a16:creationId xmlns:a16="http://schemas.microsoft.com/office/drawing/2014/main" id="{16A3FFB2-27EF-47FD-801B-D8FBF8D3DA03}"/>
              </a:ext>
            </a:extLst>
          </p:cNvPr>
          <p:cNvSpPr txBox="1"/>
          <p:nvPr/>
        </p:nvSpPr>
        <p:spPr>
          <a:xfrm>
            <a:off x="116071" y="6552998"/>
            <a:ext cx="8881971" cy="253916"/>
          </a:xfrm>
          <a:prstGeom prst="rect">
            <a:avLst/>
          </a:prstGeom>
          <a:noFill/>
        </p:spPr>
        <p:txBody>
          <a:bodyPr wrap="square" rtlCol="0">
            <a:spAutoFit/>
          </a:bodyPr>
          <a:lstStyle/>
          <a:p>
            <a:r>
              <a:rPr lang="en-US" sz="1000" dirty="0">
                <a:solidFill>
                  <a:schemeClr val="tx1">
                    <a:lumMod val="65000"/>
                    <a:lumOff val="35000"/>
                  </a:schemeClr>
                </a:solidFill>
              </a:rPr>
              <a:t>Pathway Guide – Ovarian cysts: Post-menopausal| Saint Mary’s Leads: Dr Ursula Winters and Dr Richard Clayton | v1.0 | Created: 03/02/21</a:t>
            </a:r>
            <a:endParaRPr lang="en-GB" sz="1000" dirty="0">
              <a:solidFill>
                <a:schemeClr val="tx1">
                  <a:lumMod val="65000"/>
                  <a:lumOff val="35000"/>
                </a:schemeClr>
              </a:solidFill>
            </a:endParaRPr>
          </a:p>
        </p:txBody>
      </p:sp>
      <p:sp>
        <p:nvSpPr>
          <p:cNvPr id="83" name="Rectangle: Rounded Corners 82">
            <a:extLst>
              <a:ext uri="{FF2B5EF4-FFF2-40B4-BE49-F238E27FC236}">
                <a16:creationId xmlns:a16="http://schemas.microsoft.com/office/drawing/2014/main" id="{66D73C03-B6FE-4C1F-8CEE-ECAB14ABFC6D}"/>
              </a:ext>
            </a:extLst>
          </p:cNvPr>
          <p:cNvSpPr/>
          <p:nvPr/>
        </p:nvSpPr>
        <p:spPr>
          <a:xfrm>
            <a:off x="6386879" y="5796917"/>
            <a:ext cx="1732024" cy="614965"/>
          </a:xfrm>
          <a:prstGeom prst="roundRect">
            <a:avLst/>
          </a:prstGeom>
          <a:noFill/>
          <a:ln>
            <a:solidFill>
              <a:srgbClr val="BC2D8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b="1" dirty="0">
                <a:solidFill>
                  <a:schemeClr val="tx1">
                    <a:lumMod val="85000"/>
                    <a:lumOff val="15000"/>
                  </a:schemeClr>
                </a:solidFill>
              </a:rPr>
              <a:t>National Guidance</a:t>
            </a:r>
          </a:p>
          <a:p>
            <a:pPr algn="ctr"/>
            <a:r>
              <a:rPr lang="en-GB" sz="1100" dirty="0">
                <a:solidFill>
                  <a:schemeClr val="tx1">
                    <a:lumMod val="85000"/>
                    <a:lumOff val="15000"/>
                  </a:schemeClr>
                </a:solidFill>
                <a:hlinkClick r:id="rId2"/>
              </a:rPr>
              <a:t>RCOG</a:t>
            </a:r>
            <a:endParaRPr lang="en-GB" sz="1100" dirty="0">
              <a:solidFill>
                <a:schemeClr val="tx1">
                  <a:lumMod val="85000"/>
                  <a:lumOff val="15000"/>
                </a:schemeClr>
              </a:solidFill>
            </a:endParaRPr>
          </a:p>
        </p:txBody>
      </p:sp>
      <p:sp>
        <p:nvSpPr>
          <p:cNvPr id="85" name="Rectangle: Rounded Corners 84">
            <a:extLst>
              <a:ext uri="{FF2B5EF4-FFF2-40B4-BE49-F238E27FC236}">
                <a16:creationId xmlns:a16="http://schemas.microsoft.com/office/drawing/2014/main" id="{94F5C34A-4413-40C6-AD16-D7DA33901322}"/>
              </a:ext>
            </a:extLst>
          </p:cNvPr>
          <p:cNvSpPr/>
          <p:nvPr/>
        </p:nvSpPr>
        <p:spPr>
          <a:xfrm>
            <a:off x="456949" y="5807491"/>
            <a:ext cx="1732024" cy="614965"/>
          </a:xfrm>
          <a:prstGeom prst="roundRect">
            <a:avLst/>
          </a:prstGeom>
          <a:noFill/>
          <a:ln>
            <a:solidFill>
              <a:srgbClr val="BC2D86"/>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100" b="1" dirty="0">
                <a:solidFill>
                  <a:schemeClr val="tx1">
                    <a:lumMod val="85000"/>
                    <a:lumOff val="15000"/>
                  </a:schemeClr>
                </a:solidFill>
              </a:rPr>
              <a:t>Patient Information</a:t>
            </a:r>
          </a:p>
          <a:p>
            <a:pPr algn="ctr"/>
            <a:r>
              <a:rPr lang="en-GB" sz="1100" dirty="0">
                <a:solidFill>
                  <a:schemeClr val="tx1">
                    <a:lumMod val="85000"/>
                    <a:lumOff val="15000"/>
                  </a:schemeClr>
                </a:solidFill>
                <a:hlinkClick r:id="rId3"/>
              </a:rPr>
              <a:t>NHS Website</a:t>
            </a:r>
            <a:endParaRPr lang="en-GB" sz="1100" dirty="0">
              <a:solidFill>
                <a:schemeClr val="tx1">
                  <a:lumMod val="85000"/>
                  <a:lumOff val="15000"/>
                </a:schemeClr>
              </a:solidFill>
            </a:endParaRPr>
          </a:p>
        </p:txBody>
      </p:sp>
      <p:sp>
        <p:nvSpPr>
          <p:cNvPr id="87" name="Rectangle: Rounded Corners 86">
            <a:extLst>
              <a:ext uri="{FF2B5EF4-FFF2-40B4-BE49-F238E27FC236}">
                <a16:creationId xmlns:a16="http://schemas.microsoft.com/office/drawing/2014/main" id="{A429D673-BCCD-47DB-8816-C95037610D65}"/>
              </a:ext>
            </a:extLst>
          </p:cNvPr>
          <p:cNvSpPr/>
          <p:nvPr/>
        </p:nvSpPr>
        <p:spPr>
          <a:xfrm>
            <a:off x="3421914" y="5804108"/>
            <a:ext cx="1732024" cy="614965"/>
          </a:xfrm>
          <a:prstGeom prst="roundRect">
            <a:avLst/>
          </a:prstGeom>
          <a:noFill/>
          <a:ln>
            <a:solidFill>
              <a:srgbClr val="BC2D86"/>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100" b="1" dirty="0">
                <a:solidFill>
                  <a:schemeClr val="tx1">
                    <a:lumMod val="85000"/>
                    <a:lumOff val="15000"/>
                  </a:schemeClr>
                </a:solidFill>
              </a:rPr>
              <a:t>Referral Proforma</a:t>
            </a:r>
          </a:p>
          <a:p>
            <a:pPr algn="ctr"/>
            <a:r>
              <a:rPr lang="en-GB" sz="1100" dirty="0">
                <a:solidFill>
                  <a:schemeClr val="tx1">
                    <a:lumMod val="85000"/>
                    <a:lumOff val="15000"/>
                  </a:schemeClr>
                </a:solidFill>
              </a:rPr>
              <a:t>2WW where appropriate</a:t>
            </a:r>
          </a:p>
        </p:txBody>
      </p:sp>
      <p:sp>
        <p:nvSpPr>
          <p:cNvPr id="17" name="TextBox 16">
            <a:extLst>
              <a:ext uri="{FF2B5EF4-FFF2-40B4-BE49-F238E27FC236}">
                <a16:creationId xmlns:a16="http://schemas.microsoft.com/office/drawing/2014/main" id="{79C2B50A-BD0E-46A8-8884-185366E41058}"/>
              </a:ext>
            </a:extLst>
          </p:cNvPr>
          <p:cNvSpPr txBox="1"/>
          <p:nvPr/>
        </p:nvSpPr>
        <p:spPr>
          <a:xfrm>
            <a:off x="807051" y="2609579"/>
            <a:ext cx="586542" cy="429452"/>
          </a:xfrm>
          <a:prstGeom prst="rect">
            <a:avLst/>
          </a:prstGeom>
          <a:noFill/>
          <a:ln>
            <a:solidFill>
              <a:srgbClr val="BC2D86"/>
            </a:solidFill>
          </a:ln>
        </p:spPr>
        <p:txBody>
          <a:bodyPr wrap="square" rtlCol="0" anchor="ctr">
            <a:noAutofit/>
          </a:bodyPr>
          <a:lstStyle/>
          <a:p>
            <a:pPr algn="ctr"/>
            <a:r>
              <a:rPr lang="en-GB" sz="1200" dirty="0"/>
              <a:t>Ca125 &lt;35</a:t>
            </a:r>
          </a:p>
        </p:txBody>
      </p:sp>
      <p:sp>
        <p:nvSpPr>
          <p:cNvPr id="18" name="TextBox 17">
            <a:extLst>
              <a:ext uri="{FF2B5EF4-FFF2-40B4-BE49-F238E27FC236}">
                <a16:creationId xmlns:a16="http://schemas.microsoft.com/office/drawing/2014/main" id="{C556BD8B-05BB-4DF3-8135-B4081C25CB30}"/>
              </a:ext>
            </a:extLst>
          </p:cNvPr>
          <p:cNvSpPr txBox="1"/>
          <p:nvPr/>
        </p:nvSpPr>
        <p:spPr>
          <a:xfrm>
            <a:off x="573526" y="3541200"/>
            <a:ext cx="1070986" cy="408602"/>
          </a:xfrm>
          <a:prstGeom prst="rect">
            <a:avLst/>
          </a:prstGeom>
          <a:solidFill>
            <a:schemeClr val="bg1"/>
          </a:solidFill>
          <a:ln>
            <a:solidFill>
              <a:srgbClr val="BC2D86"/>
            </a:solidFill>
          </a:ln>
        </p:spPr>
        <p:txBody>
          <a:bodyPr wrap="square" rtlCol="0" anchor="ctr">
            <a:noAutofit/>
          </a:bodyPr>
          <a:lstStyle/>
          <a:p>
            <a:pPr algn="ctr"/>
            <a:r>
              <a:rPr lang="en-US" sz="1200" dirty="0"/>
              <a:t>Repeat USS in 4 months</a:t>
            </a:r>
            <a:endParaRPr lang="en-GB" sz="1200" dirty="0"/>
          </a:p>
        </p:txBody>
      </p:sp>
      <p:sp>
        <p:nvSpPr>
          <p:cNvPr id="20" name="TextBox 19">
            <a:extLst>
              <a:ext uri="{FF2B5EF4-FFF2-40B4-BE49-F238E27FC236}">
                <a16:creationId xmlns:a16="http://schemas.microsoft.com/office/drawing/2014/main" id="{BE105262-A8D3-48A0-86A8-51561B905F73}"/>
              </a:ext>
            </a:extLst>
          </p:cNvPr>
          <p:cNvSpPr txBox="1"/>
          <p:nvPr/>
        </p:nvSpPr>
        <p:spPr>
          <a:xfrm>
            <a:off x="5858040" y="750465"/>
            <a:ext cx="1834665" cy="603221"/>
          </a:xfrm>
          <a:prstGeom prst="rect">
            <a:avLst/>
          </a:prstGeom>
          <a:noFill/>
          <a:ln>
            <a:solidFill>
              <a:srgbClr val="BC2D86"/>
            </a:solidFill>
          </a:ln>
        </p:spPr>
        <p:txBody>
          <a:bodyPr wrap="square" rtlCol="0">
            <a:noAutofit/>
          </a:bodyPr>
          <a:lstStyle/>
          <a:p>
            <a:pPr algn="ctr"/>
            <a:r>
              <a:rPr lang="en-GB" sz="1200" dirty="0"/>
              <a:t>Complex, multi-locular, separate solid component. Do Ca125</a:t>
            </a:r>
          </a:p>
        </p:txBody>
      </p:sp>
      <p:sp>
        <p:nvSpPr>
          <p:cNvPr id="21" name="TextBox 20">
            <a:extLst>
              <a:ext uri="{FF2B5EF4-FFF2-40B4-BE49-F238E27FC236}">
                <a16:creationId xmlns:a16="http://schemas.microsoft.com/office/drawing/2014/main" id="{34B6B212-B573-458E-9151-20780428768D}"/>
              </a:ext>
            </a:extLst>
          </p:cNvPr>
          <p:cNvSpPr txBox="1"/>
          <p:nvPr/>
        </p:nvSpPr>
        <p:spPr>
          <a:xfrm>
            <a:off x="4569688" y="2611556"/>
            <a:ext cx="572866" cy="417244"/>
          </a:xfrm>
          <a:prstGeom prst="rect">
            <a:avLst/>
          </a:prstGeom>
          <a:noFill/>
          <a:ln>
            <a:solidFill>
              <a:srgbClr val="BC2D86"/>
            </a:solidFill>
          </a:ln>
        </p:spPr>
        <p:txBody>
          <a:bodyPr wrap="square" rtlCol="0">
            <a:noAutofit/>
          </a:bodyPr>
          <a:lstStyle/>
          <a:p>
            <a:pPr algn="ctr"/>
            <a:r>
              <a:rPr lang="en-GB" sz="1200" dirty="0"/>
              <a:t>Ca125 &gt;35</a:t>
            </a:r>
          </a:p>
        </p:txBody>
      </p:sp>
      <p:sp>
        <p:nvSpPr>
          <p:cNvPr id="23" name="TextBox 22">
            <a:extLst>
              <a:ext uri="{FF2B5EF4-FFF2-40B4-BE49-F238E27FC236}">
                <a16:creationId xmlns:a16="http://schemas.microsoft.com/office/drawing/2014/main" id="{7066B99A-BB4E-4762-AE52-12B2893B01FA}"/>
              </a:ext>
            </a:extLst>
          </p:cNvPr>
          <p:cNvSpPr txBox="1"/>
          <p:nvPr/>
        </p:nvSpPr>
        <p:spPr>
          <a:xfrm>
            <a:off x="2205047" y="2611556"/>
            <a:ext cx="572865" cy="427476"/>
          </a:xfrm>
          <a:prstGeom prst="rect">
            <a:avLst/>
          </a:prstGeom>
          <a:noFill/>
          <a:ln>
            <a:solidFill>
              <a:srgbClr val="BC2D86"/>
            </a:solidFill>
          </a:ln>
        </p:spPr>
        <p:txBody>
          <a:bodyPr wrap="square" rtlCol="0">
            <a:noAutofit/>
          </a:bodyPr>
          <a:lstStyle/>
          <a:p>
            <a:pPr algn="ctr"/>
            <a:r>
              <a:rPr lang="en-US" sz="1200" dirty="0"/>
              <a:t>Ca125 &gt;35</a:t>
            </a:r>
            <a:endParaRPr lang="en-GB" sz="1200" dirty="0"/>
          </a:p>
        </p:txBody>
      </p:sp>
      <p:sp>
        <p:nvSpPr>
          <p:cNvPr id="24" name="TextBox 23">
            <a:extLst>
              <a:ext uri="{FF2B5EF4-FFF2-40B4-BE49-F238E27FC236}">
                <a16:creationId xmlns:a16="http://schemas.microsoft.com/office/drawing/2014/main" id="{E3EC54E0-4199-4B3E-96E2-A4970F8B17B3}"/>
              </a:ext>
            </a:extLst>
          </p:cNvPr>
          <p:cNvSpPr txBox="1"/>
          <p:nvPr/>
        </p:nvSpPr>
        <p:spPr>
          <a:xfrm>
            <a:off x="5945871" y="3526337"/>
            <a:ext cx="1659002" cy="452445"/>
          </a:xfrm>
          <a:prstGeom prst="rect">
            <a:avLst/>
          </a:prstGeom>
          <a:solidFill>
            <a:srgbClr val="BC2D86"/>
          </a:solidFill>
          <a:ln>
            <a:solidFill>
              <a:srgbClr val="BC2D86"/>
            </a:solidFill>
          </a:ln>
        </p:spPr>
        <p:txBody>
          <a:bodyPr wrap="square" rtlCol="0" anchor="ctr">
            <a:noAutofit/>
          </a:bodyPr>
          <a:lstStyle/>
          <a:p>
            <a:pPr algn="ctr"/>
            <a:r>
              <a:rPr lang="en-US" sz="1200" b="1" dirty="0">
                <a:solidFill>
                  <a:schemeClr val="bg1"/>
                </a:solidFill>
              </a:rPr>
              <a:t>Refer via 2-week wait cancer pathway</a:t>
            </a:r>
            <a:endParaRPr lang="en-GB" sz="1200" b="1" dirty="0">
              <a:solidFill>
                <a:schemeClr val="bg1"/>
              </a:solidFill>
            </a:endParaRPr>
          </a:p>
        </p:txBody>
      </p:sp>
      <p:sp>
        <p:nvSpPr>
          <p:cNvPr id="25" name="TextBox 24">
            <a:extLst>
              <a:ext uri="{FF2B5EF4-FFF2-40B4-BE49-F238E27FC236}">
                <a16:creationId xmlns:a16="http://schemas.microsoft.com/office/drawing/2014/main" id="{799B9791-E519-485E-BF30-3AAAB3E1DD3F}"/>
              </a:ext>
            </a:extLst>
          </p:cNvPr>
          <p:cNvSpPr txBox="1"/>
          <p:nvPr/>
        </p:nvSpPr>
        <p:spPr>
          <a:xfrm>
            <a:off x="1605186" y="1663090"/>
            <a:ext cx="616329" cy="444722"/>
          </a:xfrm>
          <a:prstGeom prst="rect">
            <a:avLst/>
          </a:prstGeom>
          <a:noFill/>
          <a:ln>
            <a:solidFill>
              <a:srgbClr val="BC2D86"/>
            </a:solidFill>
          </a:ln>
        </p:spPr>
        <p:txBody>
          <a:bodyPr wrap="square" rtlCol="0" anchor="ctr">
            <a:noAutofit/>
          </a:bodyPr>
          <a:lstStyle/>
          <a:p>
            <a:pPr algn="ctr"/>
            <a:r>
              <a:rPr lang="en-GB" sz="1200"/>
              <a:t>&lt;5cm</a:t>
            </a:r>
            <a:endParaRPr lang="en-GB" sz="1200" dirty="0"/>
          </a:p>
        </p:txBody>
      </p:sp>
      <p:sp>
        <p:nvSpPr>
          <p:cNvPr id="26" name="TextBox 25">
            <a:extLst>
              <a:ext uri="{FF2B5EF4-FFF2-40B4-BE49-F238E27FC236}">
                <a16:creationId xmlns:a16="http://schemas.microsoft.com/office/drawing/2014/main" id="{4D979518-B55F-4588-B597-41B361F53646}"/>
              </a:ext>
            </a:extLst>
          </p:cNvPr>
          <p:cNvSpPr txBox="1"/>
          <p:nvPr/>
        </p:nvSpPr>
        <p:spPr>
          <a:xfrm>
            <a:off x="2137640" y="744348"/>
            <a:ext cx="1748177" cy="609338"/>
          </a:xfrm>
          <a:prstGeom prst="rect">
            <a:avLst/>
          </a:prstGeom>
          <a:noFill/>
          <a:ln>
            <a:solidFill>
              <a:srgbClr val="BC2D86"/>
            </a:solidFill>
          </a:ln>
        </p:spPr>
        <p:txBody>
          <a:bodyPr wrap="square" rtlCol="0" anchor="ctr">
            <a:noAutofit/>
          </a:bodyPr>
          <a:lstStyle/>
          <a:p>
            <a:pPr algn="ctr"/>
            <a:r>
              <a:rPr lang="es-ES" sz="1200"/>
              <a:t>Simple, unilocular, no solid components</a:t>
            </a:r>
            <a:endParaRPr lang="en-GB" sz="1200" dirty="0"/>
          </a:p>
        </p:txBody>
      </p:sp>
      <p:sp>
        <p:nvSpPr>
          <p:cNvPr id="27" name="TextBox 26">
            <a:extLst>
              <a:ext uri="{FF2B5EF4-FFF2-40B4-BE49-F238E27FC236}">
                <a16:creationId xmlns:a16="http://schemas.microsoft.com/office/drawing/2014/main" id="{4E4C1B2E-FF0B-4A64-A173-841C908E14FD}"/>
              </a:ext>
            </a:extLst>
          </p:cNvPr>
          <p:cNvSpPr txBox="1"/>
          <p:nvPr/>
        </p:nvSpPr>
        <p:spPr>
          <a:xfrm>
            <a:off x="396730" y="4380213"/>
            <a:ext cx="570253" cy="394054"/>
          </a:xfrm>
          <a:prstGeom prst="rect">
            <a:avLst/>
          </a:prstGeom>
          <a:noFill/>
          <a:ln>
            <a:solidFill>
              <a:srgbClr val="BC2D86"/>
            </a:solidFill>
          </a:ln>
        </p:spPr>
        <p:txBody>
          <a:bodyPr wrap="square" rtlCol="0" anchor="ctr">
            <a:noAutofit/>
          </a:bodyPr>
          <a:lstStyle/>
          <a:p>
            <a:pPr algn="ctr"/>
            <a:r>
              <a:rPr lang="en-GB" sz="1200" dirty="0"/>
              <a:t>&lt;5cm</a:t>
            </a:r>
          </a:p>
        </p:txBody>
      </p:sp>
      <p:sp>
        <p:nvSpPr>
          <p:cNvPr id="28" name="TextBox 27">
            <a:extLst>
              <a:ext uri="{FF2B5EF4-FFF2-40B4-BE49-F238E27FC236}">
                <a16:creationId xmlns:a16="http://schemas.microsoft.com/office/drawing/2014/main" id="{4AA9B3F1-A8C2-4803-A746-8CDBD00CAF22}"/>
              </a:ext>
            </a:extLst>
          </p:cNvPr>
          <p:cNvSpPr txBox="1"/>
          <p:nvPr/>
        </p:nvSpPr>
        <p:spPr>
          <a:xfrm>
            <a:off x="3834879" y="1667537"/>
            <a:ext cx="544633" cy="444722"/>
          </a:xfrm>
          <a:prstGeom prst="rect">
            <a:avLst/>
          </a:prstGeom>
          <a:noFill/>
          <a:ln>
            <a:solidFill>
              <a:srgbClr val="BC2D86"/>
            </a:solidFill>
          </a:ln>
        </p:spPr>
        <p:txBody>
          <a:bodyPr wrap="square" rtlCol="0" anchor="ctr">
            <a:noAutofit/>
          </a:bodyPr>
          <a:lstStyle/>
          <a:p>
            <a:pPr algn="ctr"/>
            <a:r>
              <a:rPr lang="en-GB" sz="1200" dirty="0"/>
              <a:t>&gt;5cm</a:t>
            </a:r>
          </a:p>
        </p:txBody>
      </p:sp>
      <p:sp>
        <p:nvSpPr>
          <p:cNvPr id="30" name="TextBox 29">
            <a:extLst>
              <a:ext uri="{FF2B5EF4-FFF2-40B4-BE49-F238E27FC236}">
                <a16:creationId xmlns:a16="http://schemas.microsoft.com/office/drawing/2014/main" id="{E82DEC27-4ADF-4DB4-BE63-BB591E8DD0E0}"/>
              </a:ext>
            </a:extLst>
          </p:cNvPr>
          <p:cNvSpPr txBox="1"/>
          <p:nvPr/>
        </p:nvSpPr>
        <p:spPr>
          <a:xfrm>
            <a:off x="3323992" y="2609579"/>
            <a:ext cx="572865" cy="429449"/>
          </a:xfrm>
          <a:prstGeom prst="rect">
            <a:avLst/>
          </a:prstGeom>
          <a:noFill/>
          <a:ln>
            <a:solidFill>
              <a:srgbClr val="BC2D86"/>
            </a:solidFill>
          </a:ln>
        </p:spPr>
        <p:txBody>
          <a:bodyPr wrap="square" rtlCol="0">
            <a:noAutofit/>
          </a:bodyPr>
          <a:lstStyle/>
          <a:p>
            <a:pPr algn="ctr"/>
            <a:r>
              <a:rPr lang="en-US" sz="1200" dirty="0"/>
              <a:t>Ca125 &lt;35</a:t>
            </a:r>
            <a:endParaRPr lang="en-GB" sz="1200" dirty="0"/>
          </a:p>
        </p:txBody>
      </p:sp>
      <p:cxnSp>
        <p:nvCxnSpPr>
          <p:cNvPr id="34" name="Straight Arrow Connector 38">
            <a:extLst>
              <a:ext uri="{FF2B5EF4-FFF2-40B4-BE49-F238E27FC236}">
                <a16:creationId xmlns:a16="http://schemas.microsoft.com/office/drawing/2014/main" id="{980A7960-05BA-45E4-9B73-265E56A35B61}"/>
              </a:ext>
            </a:extLst>
          </p:cNvPr>
          <p:cNvCxnSpPr>
            <a:cxnSpLocks/>
            <a:stCxn id="23" idx="2"/>
            <a:endCxn id="76" idx="1"/>
          </p:cNvCxnSpPr>
          <p:nvPr/>
        </p:nvCxnSpPr>
        <p:spPr>
          <a:xfrm rot="16200000" flipH="1">
            <a:off x="2305631" y="3224881"/>
            <a:ext cx="713526" cy="341828"/>
          </a:xfrm>
          <a:prstGeom prst="bentConnector2">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8">
            <a:extLst>
              <a:ext uri="{FF2B5EF4-FFF2-40B4-BE49-F238E27FC236}">
                <a16:creationId xmlns:a16="http://schemas.microsoft.com/office/drawing/2014/main" id="{9AAC63B2-22BE-40F5-BC66-665C9330914F}"/>
              </a:ext>
            </a:extLst>
          </p:cNvPr>
          <p:cNvCxnSpPr>
            <a:cxnSpLocks/>
            <a:stCxn id="26" idx="2"/>
            <a:endCxn id="25" idx="0"/>
          </p:cNvCxnSpPr>
          <p:nvPr/>
        </p:nvCxnSpPr>
        <p:spPr>
          <a:xfrm rot="5400000">
            <a:off x="2307838" y="959199"/>
            <a:ext cx="309404" cy="1098378"/>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8">
            <a:extLst>
              <a:ext uri="{FF2B5EF4-FFF2-40B4-BE49-F238E27FC236}">
                <a16:creationId xmlns:a16="http://schemas.microsoft.com/office/drawing/2014/main" id="{0540BDD6-1836-41F1-A037-BE34F0FEED27}"/>
              </a:ext>
            </a:extLst>
          </p:cNvPr>
          <p:cNvCxnSpPr>
            <a:cxnSpLocks/>
            <a:stCxn id="25" idx="2"/>
            <a:endCxn id="17" idx="0"/>
          </p:cNvCxnSpPr>
          <p:nvPr/>
        </p:nvCxnSpPr>
        <p:spPr>
          <a:xfrm rot="5400000">
            <a:off x="1255954" y="1952181"/>
            <a:ext cx="501767" cy="813029"/>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38CDC9CD-7B8C-4D7F-A044-391C2F02ED07}"/>
              </a:ext>
            </a:extLst>
          </p:cNvPr>
          <p:cNvCxnSpPr>
            <a:cxnSpLocks/>
            <a:stCxn id="26" idx="2"/>
            <a:endCxn id="28" idx="0"/>
          </p:cNvCxnSpPr>
          <p:nvPr/>
        </p:nvCxnSpPr>
        <p:spPr>
          <a:xfrm rot="16200000" flipH="1">
            <a:off x="3402537" y="962877"/>
            <a:ext cx="313851" cy="1095467"/>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8">
            <a:extLst>
              <a:ext uri="{FF2B5EF4-FFF2-40B4-BE49-F238E27FC236}">
                <a16:creationId xmlns:a16="http://schemas.microsoft.com/office/drawing/2014/main" id="{F67FF67F-FEEA-48D8-BF0B-E725439CCF0B}"/>
              </a:ext>
            </a:extLst>
          </p:cNvPr>
          <p:cNvCxnSpPr>
            <a:cxnSpLocks/>
            <a:stCxn id="28" idx="2"/>
            <a:endCxn id="30" idx="0"/>
          </p:cNvCxnSpPr>
          <p:nvPr/>
        </p:nvCxnSpPr>
        <p:spPr>
          <a:xfrm rot="5400000">
            <a:off x="3610151" y="2112534"/>
            <a:ext cx="497320" cy="496771"/>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38">
            <a:extLst>
              <a:ext uri="{FF2B5EF4-FFF2-40B4-BE49-F238E27FC236}">
                <a16:creationId xmlns:a16="http://schemas.microsoft.com/office/drawing/2014/main" id="{4FBCCD9A-931D-4544-A3D3-2AB70B245ECD}"/>
              </a:ext>
            </a:extLst>
          </p:cNvPr>
          <p:cNvCxnSpPr>
            <a:cxnSpLocks/>
            <a:stCxn id="17" idx="2"/>
            <a:endCxn id="18" idx="0"/>
          </p:cNvCxnSpPr>
          <p:nvPr/>
        </p:nvCxnSpPr>
        <p:spPr>
          <a:xfrm rot="16200000" flipH="1">
            <a:off x="853586" y="3285766"/>
            <a:ext cx="502169" cy="8697"/>
          </a:xfrm>
          <a:prstGeom prst="bentConnector3">
            <a:avLst>
              <a:gd name="adj1" fmla="val 1554"/>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38">
            <a:extLst>
              <a:ext uri="{FF2B5EF4-FFF2-40B4-BE49-F238E27FC236}">
                <a16:creationId xmlns:a16="http://schemas.microsoft.com/office/drawing/2014/main" id="{8A747445-E55B-4C49-B8D6-1812466C8FA3}"/>
              </a:ext>
            </a:extLst>
          </p:cNvPr>
          <p:cNvCxnSpPr>
            <a:cxnSpLocks/>
            <a:stCxn id="20" idx="2"/>
            <a:endCxn id="24" idx="0"/>
          </p:cNvCxnSpPr>
          <p:nvPr/>
        </p:nvCxnSpPr>
        <p:spPr>
          <a:xfrm rot="5400000">
            <a:off x="5689048" y="2440011"/>
            <a:ext cx="2172651" cy="1"/>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8EA0E7BF-38DE-471F-A32B-989762715C99}"/>
              </a:ext>
            </a:extLst>
          </p:cNvPr>
          <p:cNvSpPr txBox="1"/>
          <p:nvPr/>
        </p:nvSpPr>
        <p:spPr>
          <a:xfrm>
            <a:off x="2833308" y="3526335"/>
            <a:ext cx="1554232" cy="452445"/>
          </a:xfrm>
          <a:prstGeom prst="rect">
            <a:avLst/>
          </a:prstGeom>
          <a:solidFill>
            <a:srgbClr val="BC2D86"/>
          </a:solidFill>
          <a:ln>
            <a:solidFill>
              <a:srgbClr val="BC2D86"/>
            </a:solidFill>
          </a:ln>
        </p:spPr>
        <p:txBody>
          <a:bodyPr wrap="square" rtlCol="0" anchor="ctr">
            <a:noAutofit/>
          </a:bodyPr>
          <a:lstStyle/>
          <a:p>
            <a:pPr algn="ctr"/>
            <a:r>
              <a:rPr lang="en-GB" sz="1200" b="1" dirty="0">
                <a:solidFill>
                  <a:schemeClr val="bg1"/>
                </a:solidFill>
              </a:rPr>
              <a:t>Refer to Gynaecology</a:t>
            </a:r>
          </a:p>
        </p:txBody>
      </p:sp>
      <p:cxnSp>
        <p:nvCxnSpPr>
          <p:cNvPr id="101" name="Straight Arrow Connector 38">
            <a:extLst>
              <a:ext uri="{FF2B5EF4-FFF2-40B4-BE49-F238E27FC236}">
                <a16:creationId xmlns:a16="http://schemas.microsoft.com/office/drawing/2014/main" id="{DBF7C4C3-4785-4BBB-8530-453F23DD01B1}"/>
              </a:ext>
            </a:extLst>
          </p:cNvPr>
          <p:cNvCxnSpPr>
            <a:cxnSpLocks/>
            <a:stCxn id="28" idx="2"/>
            <a:endCxn id="21" idx="0"/>
          </p:cNvCxnSpPr>
          <p:nvPr/>
        </p:nvCxnSpPr>
        <p:spPr>
          <a:xfrm rot="16200000" flipH="1">
            <a:off x="4232010" y="1987444"/>
            <a:ext cx="499297" cy="748925"/>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Straight Arrow Connector 38">
            <a:extLst>
              <a:ext uri="{FF2B5EF4-FFF2-40B4-BE49-F238E27FC236}">
                <a16:creationId xmlns:a16="http://schemas.microsoft.com/office/drawing/2014/main" id="{17A61051-8C5E-4AE6-811B-E78A34BA475A}"/>
              </a:ext>
            </a:extLst>
          </p:cNvPr>
          <p:cNvCxnSpPr>
            <a:cxnSpLocks/>
            <a:stCxn id="25" idx="2"/>
            <a:endCxn id="23" idx="0"/>
          </p:cNvCxnSpPr>
          <p:nvPr/>
        </p:nvCxnSpPr>
        <p:spPr>
          <a:xfrm rot="16200000" flipH="1">
            <a:off x="1950543" y="2070619"/>
            <a:ext cx="503744" cy="578129"/>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sp>
        <p:nvSpPr>
          <p:cNvPr id="111" name="TextBox 110">
            <a:extLst>
              <a:ext uri="{FF2B5EF4-FFF2-40B4-BE49-F238E27FC236}">
                <a16:creationId xmlns:a16="http://schemas.microsoft.com/office/drawing/2014/main" id="{E9DA470E-8282-4DA2-9B73-7B6F16237065}"/>
              </a:ext>
            </a:extLst>
          </p:cNvPr>
          <p:cNvSpPr txBox="1"/>
          <p:nvPr/>
        </p:nvSpPr>
        <p:spPr>
          <a:xfrm>
            <a:off x="306968" y="5075084"/>
            <a:ext cx="749775" cy="457487"/>
          </a:xfrm>
          <a:prstGeom prst="rect">
            <a:avLst/>
          </a:prstGeom>
          <a:solidFill>
            <a:srgbClr val="BC2D86"/>
          </a:solidFill>
          <a:ln>
            <a:solidFill>
              <a:srgbClr val="BC2D86"/>
            </a:solidFill>
          </a:ln>
        </p:spPr>
        <p:txBody>
          <a:bodyPr wrap="square" rtlCol="0" anchor="ctr">
            <a:noAutofit/>
          </a:bodyPr>
          <a:lstStyle/>
          <a:p>
            <a:pPr algn="ctr"/>
            <a:r>
              <a:rPr lang="en-US" sz="1200" b="1" dirty="0">
                <a:solidFill>
                  <a:schemeClr val="bg1"/>
                </a:solidFill>
              </a:rPr>
              <a:t>Reassure</a:t>
            </a:r>
            <a:endParaRPr lang="en-GB" sz="1200" b="1" dirty="0">
              <a:solidFill>
                <a:schemeClr val="bg1"/>
              </a:solidFill>
            </a:endParaRPr>
          </a:p>
        </p:txBody>
      </p:sp>
      <p:sp>
        <p:nvSpPr>
          <p:cNvPr id="112" name="TextBox 111">
            <a:extLst>
              <a:ext uri="{FF2B5EF4-FFF2-40B4-BE49-F238E27FC236}">
                <a16:creationId xmlns:a16="http://schemas.microsoft.com/office/drawing/2014/main" id="{AA1718B1-7BFC-4D3A-8334-B8C366914791}"/>
              </a:ext>
            </a:extLst>
          </p:cNvPr>
          <p:cNvSpPr txBox="1"/>
          <p:nvPr/>
        </p:nvSpPr>
        <p:spPr>
          <a:xfrm>
            <a:off x="1253917" y="4380213"/>
            <a:ext cx="570253" cy="394054"/>
          </a:xfrm>
          <a:prstGeom prst="rect">
            <a:avLst/>
          </a:prstGeom>
          <a:noFill/>
          <a:ln>
            <a:solidFill>
              <a:srgbClr val="BC2D86"/>
            </a:solidFill>
          </a:ln>
        </p:spPr>
        <p:txBody>
          <a:bodyPr wrap="square" rtlCol="0" anchor="ctr">
            <a:noAutofit/>
          </a:bodyPr>
          <a:lstStyle/>
          <a:p>
            <a:pPr algn="ctr"/>
            <a:r>
              <a:rPr lang="en-GB" sz="1200" dirty="0"/>
              <a:t>&gt;5cm</a:t>
            </a:r>
          </a:p>
        </p:txBody>
      </p:sp>
      <p:cxnSp>
        <p:nvCxnSpPr>
          <p:cNvPr id="140" name="Straight Arrow Connector 38">
            <a:extLst>
              <a:ext uri="{FF2B5EF4-FFF2-40B4-BE49-F238E27FC236}">
                <a16:creationId xmlns:a16="http://schemas.microsoft.com/office/drawing/2014/main" id="{25B15388-0235-4714-B1EB-3EBE1C275C0B}"/>
              </a:ext>
            </a:extLst>
          </p:cNvPr>
          <p:cNvCxnSpPr>
            <a:cxnSpLocks/>
            <a:stCxn id="30" idx="2"/>
            <a:endCxn id="76" idx="0"/>
          </p:cNvCxnSpPr>
          <p:nvPr/>
        </p:nvCxnSpPr>
        <p:spPr>
          <a:xfrm rot="5400000">
            <a:off x="3366772" y="3282681"/>
            <a:ext cx="487307" cy="1"/>
          </a:xfrm>
          <a:prstGeom prst="bentConnector3">
            <a:avLst>
              <a:gd name="adj1" fmla="val 50000"/>
            </a:avLst>
          </a:prstGeom>
          <a:ln w="127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46" name="Straight Arrow Connector 38">
            <a:extLst>
              <a:ext uri="{FF2B5EF4-FFF2-40B4-BE49-F238E27FC236}">
                <a16:creationId xmlns:a16="http://schemas.microsoft.com/office/drawing/2014/main" id="{93B994E8-1954-4EE9-8727-F48BA9DCDBBD}"/>
              </a:ext>
            </a:extLst>
          </p:cNvPr>
          <p:cNvCxnSpPr>
            <a:cxnSpLocks/>
            <a:stCxn id="18" idx="2"/>
            <a:endCxn id="27" idx="0"/>
          </p:cNvCxnSpPr>
          <p:nvPr/>
        </p:nvCxnSpPr>
        <p:spPr>
          <a:xfrm rot="5400000">
            <a:off x="680233" y="3951426"/>
            <a:ext cx="430411" cy="427162"/>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149" name="Straight Arrow Connector 38">
            <a:extLst>
              <a:ext uri="{FF2B5EF4-FFF2-40B4-BE49-F238E27FC236}">
                <a16:creationId xmlns:a16="http://schemas.microsoft.com/office/drawing/2014/main" id="{9E1A40E4-9458-4197-856A-C94A74574528}"/>
              </a:ext>
            </a:extLst>
          </p:cNvPr>
          <p:cNvCxnSpPr>
            <a:cxnSpLocks/>
            <a:stCxn id="18" idx="2"/>
            <a:endCxn id="112" idx="0"/>
          </p:cNvCxnSpPr>
          <p:nvPr/>
        </p:nvCxnSpPr>
        <p:spPr>
          <a:xfrm rot="16200000" flipH="1">
            <a:off x="1108826" y="3949994"/>
            <a:ext cx="430411" cy="430025"/>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152" name="Straight Arrow Connector 38">
            <a:extLst>
              <a:ext uri="{FF2B5EF4-FFF2-40B4-BE49-F238E27FC236}">
                <a16:creationId xmlns:a16="http://schemas.microsoft.com/office/drawing/2014/main" id="{26C04493-B1B9-45AA-9D88-6693C0D30F65}"/>
              </a:ext>
            </a:extLst>
          </p:cNvPr>
          <p:cNvCxnSpPr>
            <a:cxnSpLocks/>
            <a:stCxn id="27" idx="2"/>
            <a:endCxn id="111" idx="0"/>
          </p:cNvCxnSpPr>
          <p:nvPr/>
        </p:nvCxnSpPr>
        <p:spPr>
          <a:xfrm rot="5400000">
            <a:off x="531449" y="4924675"/>
            <a:ext cx="300817" cy="1"/>
          </a:xfrm>
          <a:prstGeom prst="bentConnector3">
            <a:avLst>
              <a:gd name="adj1" fmla="val 50000"/>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8">
            <a:extLst>
              <a:ext uri="{FF2B5EF4-FFF2-40B4-BE49-F238E27FC236}">
                <a16:creationId xmlns:a16="http://schemas.microsoft.com/office/drawing/2014/main" id="{CFEF5FFD-41CA-4CE9-B7B3-4BBC2A4CE82C}"/>
              </a:ext>
            </a:extLst>
          </p:cNvPr>
          <p:cNvCxnSpPr>
            <a:cxnSpLocks/>
            <a:stCxn id="112" idx="3"/>
            <a:endCxn id="76" idx="2"/>
          </p:cNvCxnSpPr>
          <p:nvPr/>
        </p:nvCxnSpPr>
        <p:spPr>
          <a:xfrm flipV="1">
            <a:off x="1824170" y="3978780"/>
            <a:ext cx="1786254" cy="598460"/>
          </a:xfrm>
          <a:prstGeom prst="bentConnector2">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38">
            <a:extLst>
              <a:ext uri="{FF2B5EF4-FFF2-40B4-BE49-F238E27FC236}">
                <a16:creationId xmlns:a16="http://schemas.microsoft.com/office/drawing/2014/main" id="{1F944A53-5BB9-4EFD-B022-89D0544225BB}"/>
              </a:ext>
            </a:extLst>
          </p:cNvPr>
          <p:cNvCxnSpPr>
            <a:cxnSpLocks/>
            <a:stCxn id="21" idx="2"/>
            <a:endCxn id="24" idx="1"/>
          </p:cNvCxnSpPr>
          <p:nvPr/>
        </p:nvCxnSpPr>
        <p:spPr>
          <a:xfrm rot="16200000" flipH="1">
            <a:off x="5039116" y="2845805"/>
            <a:ext cx="723760" cy="1089750"/>
          </a:xfrm>
          <a:prstGeom prst="bentConnector2">
            <a:avLst/>
          </a:prstGeom>
          <a:ln w="12700">
            <a:solidFill>
              <a:srgbClr val="BC2D86"/>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58848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7192</TotalTime>
  <Words>407</Words>
  <Application>Microsoft Office PowerPoint</Application>
  <PresentationFormat>On-screen Show (4:3)</PresentationFormat>
  <Paragraphs>76</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Pathway Guide – Ovarian Cyst Management</vt:lpstr>
      <vt:lpstr>Pathway Guide – Ovarian cysts: Pre-menopausal</vt:lpstr>
      <vt:lpstr>Pathway Guide – Ovarian cysts: Post-menopausal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Some 1</dc:creator>
  <cp:lastModifiedBy>Dobbin Edel (R0A) Manchester University NHS FT</cp:lastModifiedBy>
  <cp:revision>671</cp:revision>
  <cp:lastPrinted>2020-03-05T13:20:40Z</cp:lastPrinted>
  <dcterms:created xsi:type="dcterms:W3CDTF">2018-03-15T09:44:58Z</dcterms:created>
  <dcterms:modified xsi:type="dcterms:W3CDTF">2021-03-12T13:54:35Z</dcterms:modified>
</cp:coreProperties>
</file>