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300" r:id="rId4"/>
    <p:sldId id="305" r:id="rId5"/>
    <p:sldId id="306" r:id="rId6"/>
    <p:sldId id="319" r:id="rId7"/>
    <p:sldId id="302" r:id="rId8"/>
    <p:sldId id="307" r:id="rId9"/>
    <p:sldId id="308" r:id="rId10"/>
    <p:sldId id="30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F92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8" autoAdjust="0"/>
    <p:restoredTop sz="93073" autoAdjust="0"/>
  </p:normalViewPr>
  <p:slideViewPr>
    <p:cSldViewPr>
      <p:cViewPr varScale="1">
        <p:scale>
          <a:sx n="106" d="100"/>
          <a:sy n="106" d="100"/>
        </p:scale>
        <p:origin x="20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5C3D12E-48B6-9122-391F-65A3285CCC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40C9667-29FD-7D81-E5EF-3D36FD327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4EA7D2DE-8D20-04B9-F692-34BF2A22266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1124EEDE-F64B-DC70-4F8A-779D99A78C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F991C0-912A-B745-83B3-9E83E32F77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160B87-C730-BACE-CE5D-703974E1ED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4B11C23-72B1-09A9-C024-288680B627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EB14C96-F281-D7E8-477D-67F7D2473A2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F79FA9E-E8DE-1570-32ED-A627414CED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4A79634-0282-E469-6A78-6E86C3C5E8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877DC40-728B-17D2-5E29-142FF0EC3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496B3C-79F5-2F4C-8304-EF8341E7DD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511D11B-9192-6F8D-E90C-D07AACEF9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9C5385B2-5A72-F845-CBD1-C872A0221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843E3D2-8571-CB6F-12F3-718BB8577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50A2A972-11B3-FC77-1A0A-3D00CE3DC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18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88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61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946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47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0133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2481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2137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17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843E3D2-8571-CB6F-12F3-718BB8577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50A2A972-11B3-FC77-1A0A-3D00CE3DC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EF6DBF6-62EC-0967-4053-F998447FF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E9365-3AEC-0C90-FE22-DE812EE66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endParaRPr lang="en-GB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5B5BB8A8-907F-4A4C-F570-62B9BE8D0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F1D47F-84B5-4041-A738-6177C6986968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D3CB4D0E-22D9-7251-8A7A-06274960C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F71DEA2-BA11-7FBA-9CED-C26FDF3B8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03E6B9B-E428-870F-6D3A-9451C884A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9E01E8-59BD-BF4E-9514-716E4E6074C3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E0440607-263F-3E7D-17AE-3A72A185B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6FBEF-C603-C986-138A-1A1F489B1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3F1CB17C-4476-7E6D-D9D1-B4E9CCE1E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5F87-D8BA-E24E-94B6-95D064B1A498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53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B57D2B10-90EF-E2C1-D285-7DCC1604E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FBCB0AE0-FE24-0C62-1C63-66EF7D405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DC064818-3144-E02A-3B21-C799EE3FC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FD978D-8096-564C-9358-E82F5C93B246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11AD9E98-A7E5-66B5-A766-CBCE591E1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721F3E53-F7C4-96AE-BA3F-251B8D1B1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93217102-CC1F-868A-2A14-2CA4132F4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74934F-7461-9544-973E-0AEB7408ABA0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6B3C-79F5-2F4C-8304-EF8341E7DD57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10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52C6B6-8F31-3CD1-CA90-E434F3529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894DB-2FCB-BA36-2E6E-84740E5BF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D86F0-22D8-30AD-F7C7-43B93B588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CE340-B35B-AE4B-9F20-2679D1DBD3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57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BB53C9-8890-CBFC-DFC6-E8324989B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E5EC1-8D76-5BD2-3D73-1019F9FCC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04ACA-A51E-C09C-C1AD-FEBFD498A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1E2C-624E-7F43-9DB1-1BB10BDB6C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60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347994-B53B-70B5-3474-F558BEC9E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A59770-9DA5-2958-7CC0-0F9BEBF9C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BAF56-2292-68CE-60F1-D2A1F9E43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8C80-B7BA-0C40-96DD-B4ECC4558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029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ECA99D-4CBF-7F79-8FCB-751E8EA7D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676D1D-E6BC-0E6E-F60F-D1E21BFF1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28FCA2A-76AE-4FF1-3F87-95936B7618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EB9AA-8E3B-0342-9F1C-6705593DC0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42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D7C7F-71D0-DFCE-A01D-3035E98CA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EB2EB7-35DB-EA14-8891-E746A6040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F71D1A-2E1F-AEA3-3A75-96BA7E856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BB64-9E09-1046-9206-568DBD4352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847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F34B9-4F86-DBE7-D6B1-0F764D357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ACC844-3721-361E-797E-699D20284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F3886-2EC3-F423-1295-B51055316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404F-9A00-CB4E-ABF4-CD81DE4CB6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1FB3A-9F19-3B98-FB97-4398F25D8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6F9BD-0829-4DE8-491D-98A45706F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23D9C7-2E54-E9A7-8E3E-49D8F8C29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F88C-B11B-1E41-B59C-C62FC1A6A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95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5EEF3-120C-0872-A5AB-F5B836B24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77719E-5BC3-7F1B-D21A-0DD3C7DD2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2F966-C608-CE08-68B8-9579322E1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B25C-048C-F94D-8AAA-09D8D8FBF5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8D1834-EC99-0AA0-6644-C8C3F721C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E211F-5C16-F228-25BE-9A4C01547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7D2F72-CD7C-1FDE-18F9-DF6F64365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50D4-30B2-4F43-9C28-0FD34C846E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84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C3C70F-B1C3-0C3C-DDE0-493F065D5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EB620E-11B2-D9E1-ED0E-59D919711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8D5FAA-8506-6659-BE53-A31CDDE63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24DD-6E5D-AE46-BC61-CB927FF8D9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86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3E9681-E864-8E72-0FD6-44F743394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36A7C7-A43D-3BC3-C63F-1446D2C2B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F3523C-F923-0FD1-B754-953A60BA6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CDCF-5767-5B4D-AD69-B7549C8FED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28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6F87E-4AE8-13C0-5677-7CCB2E90F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8BC1FC-FB92-1458-9974-463C37DC1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7504C-6BB3-E991-D362-44A055AA3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2BE2-E935-3E43-8D07-775690C7D1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2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70448-64B0-2605-5550-BAB14BDBD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80127-5940-E569-7039-FB3109049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DB44F-8D2E-A11C-3480-38A2A94F4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3681-3FAD-2C4D-9E0A-53975147E8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453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63ECCA-7DF8-CB53-84A2-62D3D5F37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33C9EB-7803-C660-07F2-4670C6BE1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63FA19-B2C2-6E14-4456-DBC1794A36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022E69-3BC5-FC22-5FF0-BD1E6E4BE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1F3443-2675-702F-3516-8EF7711218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FF04BFC-4883-E742-8A93-03DF36E399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hyperlink" Target="https://www.hlisd.org/" TargetMode="Externa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53301C39-196C-3883-60AD-8710176DA7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dirty="0"/>
              <a:t>Introduction to Database Searches</a:t>
            </a:r>
            <a:endParaRPr lang="en-US" altLang="en-US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67C78E4-E951-8C43-C5B1-D161746FC1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4864" y="3857413"/>
            <a:ext cx="6400800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Trust Library Services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MFT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Elly Aalai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AEBFF223-8E77-CC84-B777-F07383974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7412" name="Picture 15">
            <a:extLst>
              <a:ext uri="{FF2B5EF4-FFF2-40B4-BE49-F238E27FC236}">
                <a16:creationId xmlns:a16="http://schemas.microsoft.com/office/drawing/2014/main" id="{944ACD25-87D6-4DE7-C9F0-E1EEC04C3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495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Recording 4 Jul 2023 at 09:53:34">
            <a:hlinkClick r:id="" action="ppaction://media"/>
            <a:extLst>
              <a:ext uri="{FF2B5EF4-FFF2-40B4-BE49-F238E27FC236}">
                <a16:creationId xmlns:a16="http://schemas.microsoft.com/office/drawing/2014/main" id="{90E47E05-BD7D-8978-17BF-F54242116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4112" y="5670550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50B99-017E-5BC2-A0F7-F0BB1732F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36" y="692834"/>
            <a:ext cx="8618864" cy="553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789FB4-B52E-B217-0D6A-F290FFC41FB4}"/>
              </a:ext>
            </a:extLst>
          </p:cNvPr>
          <p:cNvSpPr txBox="1"/>
          <p:nvPr/>
        </p:nvSpPr>
        <p:spPr>
          <a:xfrm>
            <a:off x="755576" y="247055"/>
            <a:ext cx="73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Searching The Thesaurus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2" name="Audio Recording 4 Jul 2023 at 12:19:39">
            <a:hlinkClick r:id="" action="ppaction://media"/>
            <a:extLst>
              <a:ext uri="{FF2B5EF4-FFF2-40B4-BE49-F238E27FC236}">
                <a16:creationId xmlns:a16="http://schemas.microsoft.com/office/drawing/2014/main" id="{5F8D7348-5B5E-BC71-478F-C24089172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813425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5131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8000"/>
    </mc:Choice>
    <mc:Fallback>
      <p:transition spd="slow" advClick="0" advTm="1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143E8A-E4C1-37C9-C024-15FFCE6E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50" y="1412776"/>
            <a:ext cx="8711299" cy="4556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D128E-5F25-BEA7-D6E7-5A6C4C208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149080"/>
            <a:ext cx="1311926" cy="10081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6DF04-B6C3-39D2-8E72-FD5FBB762A59}"/>
              </a:ext>
            </a:extLst>
          </p:cNvPr>
          <p:cNvSpPr txBox="1"/>
          <p:nvPr/>
        </p:nvSpPr>
        <p:spPr>
          <a:xfrm>
            <a:off x="539552" y="537326"/>
            <a:ext cx="763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Building your Keyword Sets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2" name="Audio Recording 4 Jul 2023 at 12:27:07">
            <a:hlinkClick r:id="" action="ppaction://media"/>
            <a:extLst>
              <a:ext uri="{FF2B5EF4-FFF2-40B4-BE49-F238E27FC236}">
                <a16:creationId xmlns:a16="http://schemas.microsoft.com/office/drawing/2014/main" id="{9C8A151B-5D1A-7EFE-2CA4-FEF918787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4849" y="5562575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9671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"/>
    </mc:Choice>
    <mc:Fallback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5424BC-AB01-ACEE-2D8B-0ED2101D7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196753"/>
            <a:ext cx="7772400" cy="5080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EAA523-76FB-5C35-EC37-579F56674740}"/>
              </a:ext>
            </a:extLst>
          </p:cNvPr>
          <p:cNvSpPr txBox="1"/>
          <p:nvPr/>
        </p:nvSpPr>
        <p:spPr>
          <a:xfrm>
            <a:off x="891277" y="319165"/>
            <a:ext cx="73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Building your Keyword Sets </a:t>
            </a:r>
          </a:p>
        </p:txBody>
      </p:sp>
      <p:pic>
        <p:nvPicPr>
          <p:cNvPr id="2" name="Audio Recording 4 Jul 2023 at 12:28:54">
            <a:hlinkClick r:id="" action="ppaction://media"/>
            <a:extLst>
              <a:ext uri="{FF2B5EF4-FFF2-40B4-BE49-F238E27FC236}">
                <a16:creationId xmlns:a16="http://schemas.microsoft.com/office/drawing/2014/main" id="{57B0E827-2AA7-F18D-7E2D-14609458B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1800" y="5085184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093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2E5FA05-842D-D593-DCA7-118C87D180E8}"/>
              </a:ext>
            </a:extLst>
          </p:cNvPr>
          <p:cNvSpPr txBox="1"/>
          <p:nvPr/>
        </p:nvSpPr>
        <p:spPr>
          <a:xfrm>
            <a:off x="827584" y="323974"/>
            <a:ext cx="73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Combining Search Sets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56A034-F8A1-93FA-061D-C2CCD3955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12776"/>
            <a:ext cx="7772400" cy="47018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A1E14A-2075-CEE1-634D-72F922AA30CA}"/>
              </a:ext>
            </a:extLst>
          </p:cNvPr>
          <p:cNvSpPr/>
          <p:nvPr/>
        </p:nvSpPr>
        <p:spPr>
          <a:xfrm>
            <a:off x="1835696" y="1484784"/>
            <a:ext cx="19442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4 Jul 2023 at 12:32:37">
            <a:hlinkClick r:id="" action="ppaction://media"/>
            <a:extLst>
              <a:ext uri="{FF2B5EF4-FFF2-40B4-BE49-F238E27FC236}">
                <a16:creationId xmlns:a16="http://schemas.microsoft.com/office/drawing/2014/main" id="{2234B0DF-1AB4-5C92-0279-559E4C05C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721226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4924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"/>
    </mc:Choice>
    <mc:Fallback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C7780-EA34-838D-AA03-91DA06EE4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018388"/>
            <a:ext cx="3672408" cy="5555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473069-EE12-C329-FA4E-709F3F480092}"/>
              </a:ext>
            </a:extLst>
          </p:cNvPr>
          <p:cNvSpPr txBox="1"/>
          <p:nvPr/>
        </p:nvSpPr>
        <p:spPr>
          <a:xfrm>
            <a:off x="467544" y="237621"/>
            <a:ext cx="764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Limiting and Exporting Results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E945D4D-E82A-035A-6027-16B944F81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15440" y="1533041"/>
            <a:ext cx="4039901" cy="35521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CEF4E4-48CC-6A02-B26A-1C1EEAF9D71C}"/>
              </a:ext>
            </a:extLst>
          </p:cNvPr>
          <p:cNvSpPr/>
          <p:nvPr/>
        </p:nvSpPr>
        <p:spPr>
          <a:xfrm>
            <a:off x="6012160" y="1533040"/>
            <a:ext cx="3024336" cy="124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87BD1-B412-1C28-B411-3BE207E59141}"/>
              </a:ext>
            </a:extLst>
          </p:cNvPr>
          <p:cNvSpPr/>
          <p:nvPr/>
        </p:nvSpPr>
        <p:spPr>
          <a:xfrm>
            <a:off x="323528" y="3212976"/>
            <a:ext cx="2088232" cy="352839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4 Jul 2023 at 12:36:45">
            <a:hlinkClick r:id="" action="ppaction://media"/>
            <a:extLst>
              <a:ext uri="{FF2B5EF4-FFF2-40B4-BE49-F238E27FC236}">
                <a16:creationId xmlns:a16="http://schemas.microsoft.com/office/drawing/2014/main" id="{CF34C54F-B388-D16D-1BE2-2F7C9053C1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3656" y="5838994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4028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7000"/>
    </mc:Choice>
    <mc:Fallback>
      <p:transition spd="slow" advClick="0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7ABA9E-167D-AB21-FC95-5EA340ECB91E}"/>
              </a:ext>
            </a:extLst>
          </p:cNvPr>
          <p:cNvSpPr txBox="1"/>
          <p:nvPr/>
        </p:nvSpPr>
        <p:spPr>
          <a:xfrm>
            <a:off x="467544" y="237621"/>
            <a:ext cx="764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Exporting Search Results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985FB-9EF0-D71F-FED9-2028EE0D4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6146800" cy="12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B44BF-E5B0-B40B-CF99-774765D8E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852936"/>
            <a:ext cx="8457137" cy="30963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4C1FFF-F75C-DEAC-7512-2121E3B39414}"/>
              </a:ext>
            </a:extLst>
          </p:cNvPr>
          <p:cNvSpPr/>
          <p:nvPr/>
        </p:nvSpPr>
        <p:spPr>
          <a:xfrm>
            <a:off x="7884368" y="2852936"/>
            <a:ext cx="936104" cy="252028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Recording 7 Jul 2023 at 14:16:54">
            <a:hlinkClick r:id="" action="ppaction://media"/>
            <a:extLst>
              <a:ext uri="{FF2B5EF4-FFF2-40B4-BE49-F238E27FC236}">
                <a16:creationId xmlns:a16="http://schemas.microsoft.com/office/drawing/2014/main" id="{654099D2-9EF9-3C8D-EB76-9CF1A5F81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733256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4508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/>
    </mc:Choice>
    <mc:Fallback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BE365C-8162-248A-0802-3FCCAAE6DCA8}"/>
              </a:ext>
            </a:extLst>
          </p:cNvPr>
          <p:cNvSpPr txBox="1"/>
          <p:nvPr/>
        </p:nvSpPr>
        <p:spPr>
          <a:xfrm>
            <a:off x="747260" y="260648"/>
            <a:ext cx="764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Saving Search Results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DDD54-B8DB-FCDC-7031-9B408C2DB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98" y="1412776"/>
            <a:ext cx="7897603" cy="42890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BF59A6-319A-1029-28E4-75CDC620DB86}"/>
              </a:ext>
            </a:extLst>
          </p:cNvPr>
          <p:cNvSpPr/>
          <p:nvPr/>
        </p:nvSpPr>
        <p:spPr>
          <a:xfrm>
            <a:off x="4544345" y="191683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4 Jul 2023 at 14:41:28">
            <a:hlinkClick r:id="" action="ppaction://media"/>
            <a:extLst>
              <a:ext uri="{FF2B5EF4-FFF2-40B4-BE49-F238E27FC236}">
                <a16:creationId xmlns:a16="http://schemas.microsoft.com/office/drawing/2014/main" id="{239BD6E2-7D0F-CF0E-E32D-D62E080AE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3938" y="5784552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2483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0"/>
    </mc:Choice>
    <mc:Fallback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DA61B3-E905-CA91-636A-83EBDE7FE4C4}"/>
              </a:ext>
            </a:extLst>
          </p:cNvPr>
          <p:cNvSpPr txBox="1"/>
          <p:nvPr/>
        </p:nvSpPr>
        <p:spPr>
          <a:xfrm>
            <a:off x="747260" y="260648"/>
            <a:ext cx="764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Saving Search Results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F312B-5EAE-3263-5740-2ECF7D47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124744"/>
            <a:ext cx="2030623" cy="5621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CBDC0-EA4C-B431-A6B1-C83576EA3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4530743" cy="9361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418E152-CFE4-8545-585B-88A412A7EB4E}"/>
              </a:ext>
            </a:extLst>
          </p:cNvPr>
          <p:cNvSpPr/>
          <p:nvPr/>
        </p:nvSpPr>
        <p:spPr>
          <a:xfrm>
            <a:off x="1403648" y="112474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A0E8360-159D-C852-39F9-E3522F46ED2A}"/>
              </a:ext>
            </a:extLst>
          </p:cNvPr>
          <p:cNvSpPr/>
          <p:nvPr/>
        </p:nvSpPr>
        <p:spPr>
          <a:xfrm>
            <a:off x="4572000" y="5589240"/>
            <a:ext cx="864096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4 Jul 2023 at 12:45:17">
            <a:hlinkClick r:id="" action="ppaction://media"/>
            <a:extLst>
              <a:ext uri="{FF2B5EF4-FFF2-40B4-BE49-F238E27FC236}">
                <a16:creationId xmlns:a16="http://schemas.microsoft.com/office/drawing/2014/main" id="{1EB1A5D1-E235-FAA6-5447-6507DC981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0338" y="5570849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8449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7F41-D3C5-7BC1-05B7-A4CFA7E4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66" y="116632"/>
            <a:ext cx="8229600" cy="11430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85C1-9D79-C61A-20FD-E999E177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66" y="1412776"/>
            <a:ext cx="8229600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Define your search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Identify your key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Think about keywords, synonyms, spelling and keyword 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Select a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Conduct your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Review Results</a:t>
            </a:r>
          </a:p>
          <a:p>
            <a:r>
              <a:rPr lang="en-US" sz="2800" dirty="0"/>
              <a:t>Health Lizard  - </a:t>
            </a:r>
            <a:r>
              <a:rPr lang="en-US" sz="2800" dirty="0">
                <a:hlinkClick r:id="rId5"/>
              </a:rPr>
              <a:t>https://www.hlisd.org/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Recording 4 Jul 2023 at 12:56:40">
            <a:hlinkClick r:id="" action="ppaction://media"/>
            <a:extLst>
              <a:ext uri="{FF2B5EF4-FFF2-40B4-BE49-F238E27FC236}">
                <a16:creationId xmlns:a16="http://schemas.microsoft.com/office/drawing/2014/main" id="{8E975C9C-C7ED-CCD8-D6B3-6E48870E7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5517232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4407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000"/>
    </mc:Choice>
    <mc:Fallback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A6162C-BA3C-F6DE-589E-5EE472DF5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58" y="232907"/>
            <a:ext cx="7848872" cy="6407197"/>
          </a:xfrm>
          <a:prstGeom prst="rect">
            <a:avLst/>
          </a:prstGeom>
        </p:spPr>
      </p:pic>
      <p:pic>
        <p:nvPicPr>
          <p:cNvPr id="3" name="Audio Recording 4 Jul 2023 at 10:35:37">
            <a:hlinkClick r:id="" action="ppaction://media"/>
            <a:extLst>
              <a:ext uri="{FF2B5EF4-FFF2-40B4-BE49-F238E27FC236}">
                <a16:creationId xmlns:a16="http://schemas.microsoft.com/office/drawing/2014/main" id="{84A91A6F-5F14-7FDB-EE28-12322D3E3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5812293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"/>
    </mc:Choice>
    <mc:Fallback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1C89D72E-CA19-B67F-5B22-D7537F6EA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23900"/>
          </a:xfrm>
        </p:spPr>
        <p:txBody>
          <a:bodyPr/>
          <a:lstStyle/>
          <a:p>
            <a:r>
              <a:rPr lang="en-GB" altLang="en-US" dirty="0"/>
              <a:t>Planning your search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C5EAC4-BFA6-F42D-B16E-EFC3888C0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14275"/>
              </p:ext>
            </p:extLst>
          </p:nvPr>
        </p:nvGraphicFramePr>
        <p:xfrm>
          <a:off x="971600" y="1820448"/>
          <a:ext cx="7200800" cy="402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45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Concept  1</a:t>
                      </a: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Concept 2</a:t>
                      </a:r>
                    </a:p>
                  </a:txBody>
                  <a:tcPr marL="91446" marR="91446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41">
                <a:tc>
                  <a:txBody>
                    <a:bodyPr/>
                    <a:lstStyle/>
                    <a:p>
                      <a:r>
                        <a:rPr lang="en-GB" sz="1800" dirty="0"/>
                        <a:t>Neonatal Intensive Care Unit</a:t>
                      </a:r>
                    </a:p>
                    <a:p>
                      <a:r>
                        <a:rPr lang="en-GB" sz="1800" dirty="0"/>
                        <a:t>NICU</a:t>
                      </a: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Methicillin-resistant Staphylococcus aureus</a:t>
                      </a:r>
                      <a:endParaRPr lang="en-GB" sz="1800" dirty="0"/>
                    </a:p>
                  </a:txBody>
                  <a:tcPr marL="91446" marR="91446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44">
                <a:tc>
                  <a:txBody>
                    <a:bodyPr/>
                    <a:lstStyle/>
                    <a:p>
                      <a:r>
                        <a:rPr lang="en-GB" sz="1800" dirty="0"/>
                        <a:t>Neonates</a:t>
                      </a:r>
                    </a:p>
                    <a:p>
                      <a:r>
                        <a:rPr lang="en-GB" sz="1800" dirty="0"/>
                        <a:t>Neonatology</a:t>
                      </a:r>
                    </a:p>
                    <a:p>
                      <a:r>
                        <a:rPr lang="en-GB" sz="1800" dirty="0" err="1"/>
                        <a:t>Newborn</a:t>
                      </a:r>
                      <a:endParaRPr lang="en-GB" sz="18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MRSA</a:t>
                      </a:r>
                    </a:p>
                  </a:txBody>
                  <a:tcPr marL="91446" marR="91446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Special Care Baby Unit</a:t>
                      </a:r>
                    </a:p>
                    <a:p>
                      <a:endParaRPr lang="en-GB" sz="18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SCBU</a:t>
                      </a:r>
                    </a:p>
                    <a:p>
                      <a:endParaRPr lang="en-GB" sz="18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48" name="TextBox 6">
            <a:extLst>
              <a:ext uri="{FF2B5EF4-FFF2-40B4-BE49-F238E27FC236}">
                <a16:creationId xmlns:a16="http://schemas.microsoft.com/office/drawing/2014/main" id="{725E75F1-C429-AC59-3134-AEFCF761F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" y="1080673"/>
            <a:ext cx="792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3300"/>
                </a:solidFill>
              </a:rPr>
              <a:t>                     Question: MRSA in NICU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2" name="Audio Recording 4 Jul 2023 at 10:49:55">
            <a:hlinkClick r:id="" action="ppaction://media"/>
            <a:extLst>
              <a:ext uri="{FF2B5EF4-FFF2-40B4-BE49-F238E27FC236}">
                <a16:creationId xmlns:a16="http://schemas.microsoft.com/office/drawing/2014/main" id="{85A514B8-242A-7193-7FCE-39AAA6BA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6000" y="5748050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601001-EF71-4604-795F-9BD68F606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20445"/>
              </p:ext>
            </p:extLst>
          </p:nvPr>
        </p:nvGraphicFramePr>
        <p:xfrm>
          <a:off x="683568" y="404813"/>
          <a:ext cx="7920880" cy="6061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58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Tips and tricks for keyword searching</a:t>
                      </a:r>
                    </a:p>
                  </a:txBody>
                  <a:tcPr marL="91434" marR="91434" marT="45721" marB="4572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35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= Truncation</a:t>
                      </a: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Truncation is used when you want to generate as many </a:t>
                      </a:r>
                      <a:r>
                        <a:rPr lang="en-GB" sz="1800" b="1" i="1" dirty="0"/>
                        <a:t>endings</a:t>
                      </a:r>
                      <a:r>
                        <a:rPr lang="en-GB" sz="1800" dirty="0"/>
                        <a:t> to a term</a:t>
                      </a:r>
                      <a:r>
                        <a:rPr lang="en-GB" sz="1800" baseline="0" dirty="0"/>
                        <a:t> as possible</a:t>
                      </a:r>
                    </a:p>
                    <a:p>
                      <a:r>
                        <a:rPr lang="en-GB" sz="1800" baseline="0" dirty="0" err="1"/>
                        <a:t>e.g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neonat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1800" baseline="0" dirty="0"/>
                        <a:t> will bring back neonat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e/s</a:t>
                      </a:r>
                      <a:r>
                        <a:rPr lang="en-GB" sz="1800" baseline="0" dirty="0"/>
                        <a:t>, neonat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al</a:t>
                      </a:r>
                    </a:p>
                  </a:txBody>
                  <a:tcPr marL="91434" marR="91434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5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en-GB" sz="1800" dirty="0"/>
                        <a:t> = Wildcard</a:t>
                      </a: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Wildcard is</a:t>
                      </a:r>
                      <a:r>
                        <a:rPr lang="en-GB" sz="1800" baseline="0" dirty="0"/>
                        <a:t> used when you want to search for variations in spelling </a:t>
                      </a:r>
                      <a:r>
                        <a:rPr lang="en-GB" sz="1800" baseline="0" dirty="0" err="1"/>
                        <a:t>i.e</a:t>
                      </a:r>
                      <a:r>
                        <a:rPr lang="en-GB" sz="1800" baseline="0" dirty="0"/>
                        <a:t> British </a:t>
                      </a:r>
                      <a:r>
                        <a:rPr lang="en-GB" sz="1800" baseline="0" dirty="0" err="1"/>
                        <a:t>vs</a:t>
                      </a:r>
                      <a:r>
                        <a:rPr lang="en-GB" sz="1800" baseline="0" dirty="0"/>
                        <a:t> American </a:t>
                      </a:r>
                    </a:p>
                    <a:p>
                      <a:r>
                        <a:rPr lang="en-GB" sz="1800" baseline="0" dirty="0" err="1"/>
                        <a:t>e.g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</a:t>
                      </a:r>
                      <a:r>
                        <a:rPr lang="en-GB" sz="18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r>
                        <a:rPr lang="en-GB" sz="1800" baseline="0" dirty="0" err="1"/>
                        <a:t>ediatric</a:t>
                      </a:r>
                      <a:r>
                        <a:rPr lang="en-GB" sz="1800" baseline="0" dirty="0"/>
                        <a:t>, </a:t>
                      </a:r>
                      <a:r>
                        <a:rPr lang="en-GB" sz="1800" baseline="0" dirty="0" err="1"/>
                        <a:t>tumo</a:t>
                      </a:r>
                      <a:r>
                        <a:rPr lang="en-GB" sz="1800" b="1" baseline="0" dirty="0" err="1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en-GB" sz="1800" baseline="0" dirty="0" err="1"/>
                        <a:t>r</a:t>
                      </a:r>
                      <a:endParaRPr lang="en-GB" sz="1800" dirty="0"/>
                    </a:p>
                  </a:txBody>
                  <a:tcPr marL="91434" marR="91434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68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dirty="0"/>
                        <a:t>….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en-GB" sz="1800" dirty="0"/>
                        <a:t> = Phrasing</a:t>
                      </a: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Phrasing is used when you want to command the database</a:t>
                      </a:r>
                      <a:r>
                        <a:rPr lang="en-GB" sz="1800" baseline="0" dirty="0"/>
                        <a:t> to only search two or more terms in the order you have written them</a:t>
                      </a:r>
                    </a:p>
                    <a:p>
                      <a:r>
                        <a:rPr lang="en-GB" sz="1800" baseline="0" dirty="0" err="1"/>
                        <a:t>e.g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baseline="0" dirty="0"/>
                        <a:t>Special Care Baby Unit</a:t>
                      </a:r>
                      <a:r>
                        <a:rPr lang="en-GB" sz="1800" b="1" baseline="0" dirty="0">
                          <a:solidFill>
                            <a:srgbClr val="0432FF"/>
                          </a:solidFill>
                        </a:rPr>
                        <a:t>*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”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474">
                <a:tc>
                  <a:txBody>
                    <a:bodyPr/>
                    <a:lstStyle/>
                    <a:p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= proximity 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Proximit</a:t>
                      </a:r>
                      <a:r>
                        <a:rPr lang="en-GB" sz="1800" baseline="0" dirty="0"/>
                        <a:t>y operators can be used to allow some flexibility when searching for two terms. The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GB" sz="1800" baseline="0" dirty="0"/>
                        <a:t> represents a number</a:t>
                      </a:r>
                    </a:p>
                    <a:p>
                      <a:r>
                        <a:rPr lang="en-GB" sz="1800" baseline="0" dirty="0" err="1"/>
                        <a:t>e.g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neonat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GB" sz="1800" baseline="0" dirty="0"/>
                        <a:t>3 MRSA will search for variations of the two terms in either word order within 3 words of each other:  </a:t>
                      </a:r>
                      <a:r>
                        <a:rPr lang="en-GB" sz="1800" b="0" baseline="0" dirty="0"/>
                        <a:t>neonatal MRSA or MRSA in neonates</a:t>
                      </a:r>
                    </a:p>
                    <a:p>
                      <a:r>
                        <a:rPr lang="en-GB" sz="1800" b="1" baseline="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NB:</a:t>
                      </a:r>
                      <a:r>
                        <a:rPr lang="en-GB" sz="1800" baseline="0" dirty="0"/>
                        <a:t> you can use truncation with proximity operators, but you cannot use phrasing</a:t>
                      </a:r>
                    </a:p>
                    <a:p>
                      <a:endParaRPr lang="en-GB" sz="1800" dirty="0"/>
                    </a:p>
                  </a:txBody>
                  <a:tcPr marL="91434" marR="91434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Audio Recording 4 Jul 2023 at 11:00:49">
            <a:hlinkClick r:id="" action="ppaction://media"/>
            <a:extLst>
              <a:ext uri="{FF2B5EF4-FFF2-40B4-BE49-F238E27FC236}">
                <a16:creationId xmlns:a16="http://schemas.microsoft.com/office/drawing/2014/main" id="{8847A340-1B32-E556-802D-CD0DDB307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918737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1000"/>
    </mc:Choice>
    <mc:Fallback>
      <p:transition spd="slow" advClick="0" advTm="1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425F07-88CE-76C9-7F9E-DF200A18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09825"/>
              </p:ext>
            </p:extLst>
          </p:nvPr>
        </p:nvGraphicFramePr>
        <p:xfrm>
          <a:off x="791295" y="2132856"/>
          <a:ext cx="7632848" cy="332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97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Concept 1</a:t>
                      </a:r>
                    </a:p>
                  </a:txBody>
                  <a:tcPr marL="91422" marR="91422" marT="45706" marB="45706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Concept 2</a:t>
                      </a:r>
                    </a:p>
                  </a:txBody>
                  <a:tcPr marL="91422" marR="91422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1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dirty="0"/>
                        <a:t>Neonatal Intensive Care Unit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*”</a:t>
                      </a:r>
                    </a:p>
                    <a:p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NICU</a:t>
                      </a:r>
                    </a:p>
                  </a:txBody>
                  <a:tcPr marL="91422" marR="91422" marT="45706" marB="457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Methicillin-resistant Staphylococcus aureus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2" marR="91422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184">
                <a:tc>
                  <a:txBody>
                    <a:bodyPr/>
                    <a:lstStyle/>
                    <a:p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Neonat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Newborn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L="91422" marR="91422" marT="45706" marB="45706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MRSA</a:t>
                      </a:r>
                    </a:p>
                  </a:txBody>
                  <a:tcPr marL="91422" marR="91422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dirty="0"/>
                        <a:t>Special Care Baby Unit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SCBU</a:t>
                      </a:r>
                    </a:p>
                  </a:txBody>
                  <a:tcPr marL="91422" marR="91422" marT="45706" marB="45706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2" marR="91422"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38" name="TextBox 3">
            <a:extLst>
              <a:ext uri="{FF2B5EF4-FFF2-40B4-BE49-F238E27FC236}">
                <a16:creationId xmlns:a16="http://schemas.microsoft.com/office/drawing/2014/main" id="{29E2F463-210B-E1BA-2957-9F4AB54AB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39566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Using keyword operators in your search plan</a:t>
            </a:r>
          </a:p>
        </p:txBody>
      </p:sp>
      <p:pic>
        <p:nvPicPr>
          <p:cNvPr id="25643" name="Picture 54">
            <a:extLst>
              <a:ext uri="{FF2B5EF4-FFF2-40B4-BE49-F238E27FC236}">
                <a16:creationId xmlns:a16="http://schemas.microsoft.com/office/drawing/2014/main" id="{EC5B9225-00FD-CC45-620F-3D6AC733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85725"/>
            <a:ext cx="2495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4 Jul 2023 at 11:05:49">
            <a:hlinkClick r:id="" action="ppaction://media"/>
            <a:extLst>
              <a:ext uri="{FF2B5EF4-FFF2-40B4-BE49-F238E27FC236}">
                <a16:creationId xmlns:a16="http://schemas.microsoft.com/office/drawing/2014/main" id="{F7BD1107-AA60-69C8-CFA6-BC7686AE9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733256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nes and Zeros: the life and work of George Boole – Irish Philosophy">
            <a:extLst>
              <a:ext uri="{FF2B5EF4-FFF2-40B4-BE49-F238E27FC236}">
                <a16:creationId xmlns:a16="http://schemas.microsoft.com/office/drawing/2014/main" id="{B266C2EF-B27C-D52F-C577-68D97BB2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C0A95-7C53-F200-5C70-C0980C1B2F0D}"/>
              </a:ext>
            </a:extLst>
          </p:cNvPr>
          <p:cNvSpPr txBox="1"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George Boole and his </a:t>
            </a:r>
          </a:p>
          <a:p>
            <a:pPr algn="ctr"/>
            <a:r>
              <a:rPr lang="en-US" sz="3600" dirty="0"/>
              <a:t>Boolean Operators</a:t>
            </a:r>
          </a:p>
        </p:txBody>
      </p:sp>
      <p:pic>
        <p:nvPicPr>
          <p:cNvPr id="5" name="Audio Recording 4 Jul 2023 at 11:08:18">
            <a:hlinkClick r:id="" action="ppaction://media"/>
            <a:extLst>
              <a:ext uri="{FF2B5EF4-FFF2-40B4-BE49-F238E27FC236}">
                <a16:creationId xmlns:a16="http://schemas.microsoft.com/office/drawing/2014/main" id="{AD0E4FAB-994F-E501-66D8-D5DD2FA95F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661248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9186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>
            <a:extLst>
              <a:ext uri="{FF2B5EF4-FFF2-40B4-BE49-F238E27FC236}">
                <a16:creationId xmlns:a16="http://schemas.microsoft.com/office/drawing/2014/main" id="{226DB5A2-E431-D025-CA64-96B39AE6E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6425" cy="644178"/>
          </a:xfrm>
        </p:spPr>
        <p:txBody>
          <a:bodyPr/>
          <a:lstStyle/>
          <a:p>
            <a:r>
              <a:rPr lang="en-GB" altLang="en-US" dirty="0"/>
              <a:t>Boolean Operators</a:t>
            </a:r>
          </a:p>
        </p:txBody>
      </p:sp>
      <p:pic>
        <p:nvPicPr>
          <p:cNvPr id="27650" name="Picture 46">
            <a:extLst>
              <a:ext uri="{FF2B5EF4-FFF2-40B4-BE49-F238E27FC236}">
                <a16:creationId xmlns:a16="http://schemas.microsoft.com/office/drawing/2014/main" id="{F7C5E431-3AFC-7018-EAC5-031B88E0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1538243"/>
            <a:ext cx="3286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47">
            <a:extLst>
              <a:ext uri="{FF2B5EF4-FFF2-40B4-BE49-F238E27FC236}">
                <a16:creationId xmlns:a16="http://schemas.microsoft.com/office/drawing/2014/main" id="{04A903EF-BD50-D5A3-F04E-5E6C0ED1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94015"/>
            <a:ext cx="32845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8">
            <a:extLst>
              <a:ext uri="{FF2B5EF4-FFF2-40B4-BE49-F238E27FC236}">
                <a16:creationId xmlns:a16="http://schemas.microsoft.com/office/drawing/2014/main" id="{CDDE6DB3-25A1-5D58-8273-314A2EE4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5" y="4713265"/>
            <a:ext cx="3284538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Box 13">
            <a:extLst>
              <a:ext uri="{FF2B5EF4-FFF2-40B4-BE49-F238E27FC236}">
                <a16:creationId xmlns:a16="http://schemas.microsoft.com/office/drawing/2014/main" id="{D1945A26-343F-80BB-4735-8F8A0E0E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1465350"/>
            <a:ext cx="46799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= multiplication of terms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OR is used to add synonyms of terms together to create a unique set and broaden your search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/>
              <a:t>e.g</a:t>
            </a:r>
            <a:r>
              <a:rPr lang="en-GB" altLang="en-US" sz="1800" dirty="0"/>
              <a:t> ghost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poltergeist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b="1" dirty="0">
                <a:solidFill>
                  <a:srgbClr val="00B050"/>
                </a:solidFill>
              </a:rPr>
              <a:t> </a:t>
            </a:r>
            <a:r>
              <a:rPr lang="en-GB" altLang="en-US" sz="1800" dirty="0"/>
              <a:t>spectre</a:t>
            </a:r>
          </a:p>
        </p:txBody>
      </p:sp>
      <p:sp>
        <p:nvSpPr>
          <p:cNvPr id="27654" name="TextBox 9">
            <a:extLst>
              <a:ext uri="{FF2B5EF4-FFF2-40B4-BE49-F238E27FC236}">
                <a16:creationId xmlns:a16="http://schemas.microsoft.com/office/drawing/2014/main" id="{7C350AA7-D44E-A780-53ED-30898158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892" y="2958939"/>
            <a:ext cx="46815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6600"/>
                </a:solidFill>
              </a:rPr>
              <a:t>AND</a:t>
            </a:r>
            <a:r>
              <a:rPr lang="en-GB" altLang="en-US" sz="1800" dirty="0"/>
              <a:t> = feels like a division of concepts and will narrow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AND is used to ONLY retrieve articles with both concepts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/>
              <a:t>e.g</a:t>
            </a:r>
            <a:r>
              <a:rPr lang="en-GB" altLang="en-US" sz="1800" dirty="0"/>
              <a:t> (ghost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poltergeist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spectre) </a:t>
            </a:r>
            <a:r>
              <a:rPr lang="en-GB" altLang="en-US" sz="1800" b="1" dirty="0">
                <a:solidFill>
                  <a:srgbClr val="006600"/>
                </a:solidFill>
              </a:rPr>
              <a:t>AND</a:t>
            </a:r>
            <a:r>
              <a:rPr lang="en-GB" altLang="en-US" sz="1800" dirty="0"/>
              <a:t> (scream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faint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cry)</a:t>
            </a:r>
          </a:p>
        </p:txBody>
      </p:sp>
      <p:sp>
        <p:nvSpPr>
          <p:cNvPr id="27655" name="TextBox 10">
            <a:extLst>
              <a:ext uri="{FF2B5EF4-FFF2-40B4-BE49-F238E27FC236}">
                <a16:creationId xmlns:a16="http://schemas.microsoft.com/office/drawing/2014/main" id="{1B3F6DE7-4885-F619-E77C-D1EEFEEF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4776896"/>
            <a:ext cx="46847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C00000"/>
                </a:solidFill>
              </a:rPr>
              <a:t>NOT</a:t>
            </a:r>
            <a:r>
              <a:rPr lang="en-GB" altLang="en-US" sz="1800" dirty="0"/>
              <a:t> = omission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NOT is used retrieve a set of results, but remove a term you do not wish to see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/>
              <a:t>e.g</a:t>
            </a:r>
            <a:r>
              <a:rPr lang="en-GB" altLang="en-US" sz="1800" dirty="0"/>
              <a:t> (ghost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poltergeist </a:t>
            </a:r>
            <a:r>
              <a:rPr lang="en-GB" altLang="en-US" sz="1800" b="1" dirty="0">
                <a:solidFill>
                  <a:srgbClr val="FF6600"/>
                </a:solidFill>
              </a:rPr>
              <a:t>OR</a:t>
            </a:r>
            <a:r>
              <a:rPr lang="en-GB" altLang="en-US" sz="1800" dirty="0"/>
              <a:t> spectre) </a:t>
            </a:r>
            <a:r>
              <a:rPr lang="en-GB" altLang="en-US" sz="1800" b="1" dirty="0">
                <a:solidFill>
                  <a:srgbClr val="006600"/>
                </a:solidFill>
              </a:rPr>
              <a:t>AND </a:t>
            </a:r>
            <a:r>
              <a:rPr lang="en-GB" altLang="en-US" sz="1800" dirty="0"/>
              <a:t>(faint </a:t>
            </a:r>
            <a:r>
              <a:rPr lang="en-GB" altLang="en-US" sz="1800" b="1" dirty="0">
                <a:solidFill>
                  <a:srgbClr val="FF6600"/>
                </a:solidFill>
              </a:rPr>
              <a:t>OR </a:t>
            </a:r>
            <a:r>
              <a:rPr lang="en-GB" altLang="en-US" sz="1800" dirty="0"/>
              <a:t>cry)</a:t>
            </a:r>
            <a:r>
              <a:rPr lang="en-GB" altLang="en-US" sz="1800" dirty="0">
                <a:solidFill>
                  <a:srgbClr val="006600"/>
                </a:solidFill>
              </a:rPr>
              <a:t> </a:t>
            </a:r>
            <a:r>
              <a:rPr lang="en-GB" altLang="en-US" sz="1800" b="1" dirty="0">
                <a:solidFill>
                  <a:srgbClr val="C00000"/>
                </a:solidFill>
              </a:rPr>
              <a:t>NOT</a:t>
            </a:r>
            <a:r>
              <a:rPr lang="en-GB" altLang="en-US" sz="1800" dirty="0"/>
              <a:t> scream</a:t>
            </a:r>
          </a:p>
        </p:txBody>
      </p:sp>
      <p:pic>
        <p:nvPicPr>
          <p:cNvPr id="2" name="Audio Recording 4 Jul 2023 at 11:14:27">
            <a:hlinkClick r:id="" action="ppaction://media"/>
            <a:extLst>
              <a:ext uri="{FF2B5EF4-FFF2-40B4-BE49-F238E27FC236}">
                <a16:creationId xmlns:a16="http://schemas.microsoft.com/office/drawing/2014/main" id="{6BE0B8FE-ECB6-11E8-787E-47E0BD940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66063" y="5926046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000"/>
    </mc:Choice>
    <mc:Fallback>
      <p:transition spd="slow" advClick="0" advTm="5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9ED891-69FD-CCB7-7ABA-EEB76EDB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51836"/>
              </p:ext>
            </p:extLst>
          </p:nvPr>
        </p:nvGraphicFramePr>
        <p:xfrm>
          <a:off x="994165" y="2174095"/>
          <a:ext cx="7155670" cy="355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4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Concept 1</a:t>
                      </a:r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Concept 2</a:t>
                      </a:r>
                    </a:p>
                  </a:txBody>
                  <a:tcPr marL="91422" marR="91422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43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dirty="0"/>
                        <a:t>Neonatal Intensive Care Unit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*”</a:t>
                      </a:r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Methicillin-resistant Staphylococcus aureus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NICU</a:t>
                      </a:r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MRSA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2" marR="91422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431">
                <a:tc>
                  <a:txBody>
                    <a:bodyPr/>
                    <a:lstStyle/>
                    <a:p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Neonat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Newborn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2" marR="91422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GB" sz="1800" dirty="0"/>
                        <a:t>Special Care Baby Unit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SCBU</a:t>
                      </a:r>
                    </a:p>
                  </a:txBody>
                  <a:tcPr marL="91422" marR="91422" marT="45705" marB="4570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2" marR="91422"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36" name="TextBox 3">
            <a:extLst>
              <a:ext uri="{FF2B5EF4-FFF2-40B4-BE49-F238E27FC236}">
                <a16:creationId xmlns:a16="http://schemas.microsoft.com/office/drawing/2014/main" id="{2728DEA6-8A73-ED2A-79CD-DB74F378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38" y="1156487"/>
            <a:ext cx="806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Using OR and AND in your search plan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579BAB5-DD76-5204-E923-94336E93793E}"/>
              </a:ext>
            </a:extLst>
          </p:cNvPr>
          <p:cNvCxnSpPr/>
          <p:nvPr/>
        </p:nvCxnSpPr>
        <p:spPr>
          <a:xfrm flipV="1">
            <a:off x="720725" y="2366768"/>
            <a:ext cx="0" cy="1008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EB12AD-17E3-79E5-58FB-68D53E8F6D85}"/>
              </a:ext>
            </a:extLst>
          </p:cNvPr>
          <p:cNvCxnSpPr/>
          <p:nvPr/>
        </p:nvCxnSpPr>
        <p:spPr>
          <a:xfrm flipH="1">
            <a:off x="720725" y="4306231"/>
            <a:ext cx="1588" cy="968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3" name="TextBox 6">
            <a:extLst>
              <a:ext uri="{FF2B5EF4-FFF2-40B4-BE49-F238E27FC236}">
                <a16:creationId xmlns:a16="http://schemas.microsoft.com/office/drawing/2014/main" id="{C1BD402C-0C1E-02AC-1151-0844AB27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05" y="3694527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465FD4-18A4-83D3-6158-4276CF87FAA9}"/>
              </a:ext>
            </a:extLst>
          </p:cNvPr>
          <p:cNvCxnSpPr/>
          <p:nvPr/>
        </p:nvCxnSpPr>
        <p:spPr>
          <a:xfrm flipV="1">
            <a:off x="8336984" y="2366769"/>
            <a:ext cx="0" cy="1008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5" name="TextBox 19">
            <a:extLst>
              <a:ext uri="{FF2B5EF4-FFF2-40B4-BE49-F238E27FC236}">
                <a16:creationId xmlns:a16="http://schemas.microsoft.com/office/drawing/2014/main" id="{6CDA659B-649F-EFC4-1877-556F97EF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873" y="3694527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0D5168-E432-98FB-657C-9B2C27683B4C}"/>
              </a:ext>
            </a:extLst>
          </p:cNvPr>
          <p:cNvCxnSpPr/>
          <p:nvPr/>
        </p:nvCxnSpPr>
        <p:spPr>
          <a:xfrm flipH="1">
            <a:off x="8336984" y="4455616"/>
            <a:ext cx="1587" cy="968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7" name="TextBox 13">
            <a:extLst>
              <a:ext uri="{FF2B5EF4-FFF2-40B4-BE49-F238E27FC236}">
                <a16:creationId xmlns:a16="http://schemas.microsoft.com/office/drawing/2014/main" id="{5D2C97B7-A3D7-BA04-E0A6-F804C57A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733256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(Unique set 1)</a:t>
            </a:r>
          </a:p>
        </p:txBody>
      </p:sp>
      <p:sp>
        <p:nvSpPr>
          <p:cNvPr id="29748" name="TextBox 22">
            <a:extLst>
              <a:ext uri="{FF2B5EF4-FFF2-40B4-BE49-F238E27FC236}">
                <a16:creationId xmlns:a16="http://schemas.microsoft.com/office/drawing/2014/main" id="{5C757CCD-78C7-C52F-FD19-BFB253BEB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77" y="5688026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(Unique set 2)</a:t>
            </a:r>
          </a:p>
        </p:txBody>
      </p:sp>
      <p:sp>
        <p:nvSpPr>
          <p:cNvPr id="29750" name="TextBox 18">
            <a:extLst>
              <a:ext uri="{FF2B5EF4-FFF2-40B4-BE49-F238E27FC236}">
                <a16:creationId xmlns:a16="http://schemas.microsoft.com/office/drawing/2014/main" id="{A5FD985D-B8A4-F280-FFAB-292BDCB0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5239841"/>
            <a:ext cx="757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3300"/>
                </a:solidFill>
              </a:rPr>
              <a:t>AND</a:t>
            </a:r>
          </a:p>
        </p:txBody>
      </p:sp>
      <p:pic>
        <p:nvPicPr>
          <p:cNvPr id="2" name="Picture 54">
            <a:extLst>
              <a:ext uri="{FF2B5EF4-FFF2-40B4-BE49-F238E27FC236}">
                <a16:creationId xmlns:a16="http://schemas.microsoft.com/office/drawing/2014/main" id="{8667F9BC-1B1C-00D2-2217-799BA9FB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88" y="173831"/>
            <a:ext cx="2495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4E842B-D1B6-B745-2D8A-51087472B0D6}"/>
              </a:ext>
            </a:extLst>
          </p:cNvPr>
          <p:cNvCxnSpPr>
            <a:cxnSpLocks/>
          </p:cNvCxnSpPr>
          <p:nvPr/>
        </p:nvCxnSpPr>
        <p:spPr>
          <a:xfrm>
            <a:off x="3893265" y="5733256"/>
            <a:ext cx="1250611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Recording 4 Jul 2023 at 11:17:59">
            <a:hlinkClick r:id="" action="ppaction://media"/>
            <a:extLst>
              <a:ext uri="{FF2B5EF4-FFF2-40B4-BE49-F238E27FC236}">
                <a16:creationId xmlns:a16="http://schemas.microsoft.com/office/drawing/2014/main" id="{9D7E21A9-CA28-8905-E12D-3567723D0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5913473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2000"/>
    </mc:Choice>
    <mc:Fallback>
      <p:transition spd="slow" advClick="0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CA3A71-F8A7-C7A3-B072-017B3F16B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47" y="1771712"/>
            <a:ext cx="7451105" cy="2290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C3E69-8C45-4155-6AC1-33511CCE3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85" y="4306212"/>
            <a:ext cx="7772400" cy="20144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8E233AE-47DB-4BC0-97A6-11062231115F}"/>
              </a:ext>
            </a:extLst>
          </p:cNvPr>
          <p:cNvSpPr/>
          <p:nvPr/>
        </p:nvSpPr>
        <p:spPr>
          <a:xfrm>
            <a:off x="2390687" y="1700808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9D21B-DF17-E004-F9A5-111E55430D6A}"/>
              </a:ext>
            </a:extLst>
          </p:cNvPr>
          <p:cNvSpPr/>
          <p:nvPr/>
        </p:nvSpPr>
        <p:spPr>
          <a:xfrm>
            <a:off x="1054753" y="5517231"/>
            <a:ext cx="1933071" cy="435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965CE-9DCA-E1AD-0975-53736C1180CA}"/>
              </a:ext>
            </a:extLst>
          </p:cNvPr>
          <p:cNvSpPr txBox="1"/>
          <p:nvPr/>
        </p:nvSpPr>
        <p:spPr>
          <a:xfrm>
            <a:off x="809933" y="537326"/>
            <a:ext cx="73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Searching The Thesaurus in </a:t>
            </a:r>
            <a:r>
              <a:rPr lang="en-US" sz="2800" dirty="0" err="1"/>
              <a:t>Cinahl</a:t>
            </a:r>
            <a:r>
              <a:rPr lang="en-US" sz="2800" dirty="0"/>
              <a:t> </a:t>
            </a:r>
          </a:p>
        </p:txBody>
      </p:sp>
      <p:pic>
        <p:nvPicPr>
          <p:cNvPr id="2" name="Audio Recording 4 Jul 2023 at 11:23:10">
            <a:hlinkClick r:id="" action="ppaction://media"/>
            <a:extLst>
              <a:ext uri="{FF2B5EF4-FFF2-40B4-BE49-F238E27FC236}">
                <a16:creationId xmlns:a16="http://schemas.microsoft.com/office/drawing/2014/main" id="{FDE32FD6-DEE7-7504-29FF-58AAF1DD63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4353" y="5743280"/>
            <a:ext cx="812800" cy="812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7105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"/>
    </mc:Choice>
    <mc:Fallback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526</Words>
  <Application>Microsoft Office PowerPoint</Application>
  <PresentationFormat>On-screen Show (4:3)</PresentationFormat>
  <Paragraphs>105</Paragraphs>
  <Slides>18</Slides>
  <Notes>18</Notes>
  <HiddenSlides>0</HiddenSlides>
  <MMClips>18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Introduction to Database Searches</vt:lpstr>
      <vt:lpstr>PowerPoint Presentation</vt:lpstr>
      <vt:lpstr>Planning your search</vt:lpstr>
      <vt:lpstr>PowerPoint Presentation</vt:lpstr>
      <vt:lpstr>PowerPoint Presentation</vt:lpstr>
      <vt:lpstr>PowerPoint Presentation</vt:lpstr>
      <vt:lpstr>Boolean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Central Mcr &amp; Mcr Childrens Univ Hosp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Any authorised employee</dc:creator>
  <cp:lastModifiedBy>Waters Leon (R0A) Manchester University NHS FT</cp:lastModifiedBy>
  <cp:revision>270</cp:revision>
  <cp:lastPrinted>2019-12-04T13:44:23Z</cp:lastPrinted>
  <dcterms:created xsi:type="dcterms:W3CDTF">2008-01-08T14:05:43Z</dcterms:created>
  <dcterms:modified xsi:type="dcterms:W3CDTF">2023-07-10T10:36:44Z</dcterms:modified>
</cp:coreProperties>
</file>