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8" autoAdjust="0"/>
    <p:restoredTop sz="94660"/>
  </p:normalViewPr>
  <p:slideViewPr>
    <p:cSldViewPr snapToGrid="0">
      <p:cViewPr varScale="1">
        <p:scale>
          <a:sx n="19" d="100"/>
          <a:sy n="19" d="100"/>
        </p:scale>
        <p:origin x="66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55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8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2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2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9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4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3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1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76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9D46-9A5B-4AB4-9B44-134B72CBA21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038C7-ECB7-4EF4-AE6F-B26783D1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42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04B8851-271F-41CC-AAFE-564C04B61A3B}"/>
              </a:ext>
            </a:extLst>
          </p:cNvPr>
          <p:cNvSpPr/>
          <p:nvPr/>
        </p:nvSpPr>
        <p:spPr>
          <a:xfrm>
            <a:off x="0" y="40767333"/>
            <a:ext cx="30275213" cy="2094233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2F62FA-B6D2-44F2-9B9C-DE1B40126713}"/>
              </a:ext>
            </a:extLst>
          </p:cNvPr>
          <p:cNvSpPr/>
          <p:nvPr/>
        </p:nvSpPr>
        <p:spPr>
          <a:xfrm>
            <a:off x="0" y="0"/>
            <a:ext cx="30275213" cy="6624426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F5497-1205-43F4-94D3-4F3C76CF1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603" y="807297"/>
            <a:ext cx="19853672" cy="297374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 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GB" sz="80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80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80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GB" sz="8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endParaRPr lang="en-GB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FC6B0-ED7E-461C-A67C-50B57C0D7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602" y="3769660"/>
            <a:ext cx="22706410" cy="91981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GB" sz="5400" b="1" i="1" dirty="0">
                <a:solidFill>
                  <a:schemeClr val="bg1"/>
                </a:solidFill>
              </a:rPr>
              <a:t>May Dupt</a:t>
            </a:r>
            <a:r>
              <a:rPr lang="en-GB" sz="5400" b="1" i="1" baseline="29666" dirty="0">
                <a:solidFill>
                  <a:schemeClr val="bg1"/>
                </a:solidFill>
              </a:rPr>
              <a:t>1</a:t>
            </a:r>
            <a:r>
              <a:rPr lang="en-GB" sz="5400" b="1" i="1" dirty="0">
                <a:solidFill>
                  <a:schemeClr val="bg1"/>
                </a:solidFill>
              </a:rPr>
              <a:t>, John Doe</a:t>
            </a:r>
            <a:r>
              <a:rPr lang="en-GB" sz="5400" b="1" i="1" baseline="29666" dirty="0">
                <a:solidFill>
                  <a:schemeClr val="bg1"/>
                </a:solidFill>
              </a:rPr>
              <a:t>2</a:t>
            </a:r>
            <a:r>
              <a:rPr lang="en-GB" sz="5400" b="1" i="1" dirty="0">
                <a:solidFill>
                  <a:schemeClr val="bg1"/>
                </a:solidFill>
              </a:rPr>
              <a:t>, Jane Doe</a:t>
            </a:r>
            <a:r>
              <a:rPr lang="en-GB" sz="5400" b="1" i="1" baseline="29666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B22FDB-16AA-4BE9-8D57-BB3E09F788AA}"/>
              </a:ext>
            </a:extLst>
          </p:cNvPr>
          <p:cNvSpPr txBox="1">
            <a:spLocks/>
          </p:cNvSpPr>
          <p:nvPr/>
        </p:nvSpPr>
        <p:spPr>
          <a:xfrm>
            <a:off x="878883" y="72981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BE09A5-F3B1-444B-BCF2-8729F5E8A5AE}"/>
              </a:ext>
            </a:extLst>
          </p:cNvPr>
          <p:cNvSpPr txBox="1">
            <a:spLocks/>
          </p:cNvSpPr>
          <p:nvPr/>
        </p:nvSpPr>
        <p:spPr>
          <a:xfrm>
            <a:off x="878883" y="9031267"/>
            <a:ext cx="13395544" cy="6235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4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4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endParaRPr lang="en-US" sz="6600" dirty="0"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A6FAC5-CEAE-4FDF-B7E4-B7654EBD241F}"/>
              </a:ext>
            </a:extLst>
          </p:cNvPr>
          <p:cNvSpPr txBox="1">
            <a:spLocks/>
          </p:cNvSpPr>
          <p:nvPr/>
        </p:nvSpPr>
        <p:spPr>
          <a:xfrm>
            <a:off x="878883" y="15488401"/>
            <a:ext cx="1339554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endParaRPr lang="en-US" sz="6000" dirty="0"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42B412-D946-49C3-B4C4-372307E09EC0}"/>
              </a:ext>
            </a:extLst>
          </p:cNvPr>
          <p:cNvSpPr txBox="1">
            <a:spLocks/>
          </p:cNvSpPr>
          <p:nvPr/>
        </p:nvSpPr>
        <p:spPr>
          <a:xfrm>
            <a:off x="878883" y="19334992"/>
            <a:ext cx="10515600" cy="14581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DDD6B61-C794-43BD-9E38-1BF489AE602B}"/>
              </a:ext>
            </a:extLst>
          </p:cNvPr>
          <p:cNvSpPr txBox="1">
            <a:spLocks/>
          </p:cNvSpPr>
          <p:nvPr/>
        </p:nvSpPr>
        <p:spPr>
          <a:xfrm>
            <a:off x="878883" y="21047705"/>
            <a:ext cx="13395544" cy="4786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endParaRPr lang="en-US" sz="6000" dirty="0"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685C251-2ABB-4D0A-9434-900AD71AC52D}"/>
              </a:ext>
            </a:extLst>
          </p:cNvPr>
          <p:cNvSpPr txBox="1">
            <a:spLocks/>
          </p:cNvSpPr>
          <p:nvPr/>
        </p:nvSpPr>
        <p:spPr>
          <a:xfrm>
            <a:off x="878883" y="32113597"/>
            <a:ext cx="10515600" cy="14581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19A1AFF-EF43-4592-8FA9-FAD7624C6029}"/>
              </a:ext>
            </a:extLst>
          </p:cNvPr>
          <p:cNvSpPr txBox="1">
            <a:spLocks/>
          </p:cNvSpPr>
          <p:nvPr/>
        </p:nvSpPr>
        <p:spPr>
          <a:xfrm>
            <a:off x="878883" y="33846677"/>
            <a:ext cx="13395542" cy="4786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Lorem ipsum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endParaRPr lang="en-US" sz="6000" dirty="0">
              <a:cs typeface="Arial" panose="020B0604020202020204" pitchFamily="34" charset="0"/>
            </a:endParaRPr>
          </a:p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endParaRPr lang="en-US" sz="6000" dirty="0"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F730612-3EF0-4C2B-894E-66D480EEB45B}"/>
              </a:ext>
            </a:extLst>
          </p:cNvPr>
          <p:cNvSpPr txBox="1">
            <a:spLocks/>
          </p:cNvSpPr>
          <p:nvPr/>
        </p:nvSpPr>
        <p:spPr>
          <a:xfrm>
            <a:off x="16000786" y="9031266"/>
            <a:ext cx="13207786" cy="9046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Lorem ipsum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deseruntLorem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ipsum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Lorem ipsum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</a:t>
            </a:r>
            <a:r>
              <a:rPr lang="en-GB" sz="32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cul</a:t>
            </a:r>
            <a:r>
              <a:rPr lang="en-GB" sz="3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5400" dirty="0">
              <a:cs typeface="Arial" panose="020B06040202020202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0069B94-334F-4DDA-B1A5-D0A8B60A036D}"/>
              </a:ext>
            </a:extLst>
          </p:cNvPr>
          <p:cNvSpPr txBox="1">
            <a:spLocks/>
          </p:cNvSpPr>
          <p:nvPr/>
        </p:nvSpPr>
        <p:spPr>
          <a:xfrm>
            <a:off x="23054689" y="27831319"/>
            <a:ext cx="6893322" cy="1003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2104">
              <a:lnSpc>
                <a:spcPct val="81000"/>
              </a:lnSpc>
              <a:spcBef>
                <a:spcPts val="900"/>
              </a:spcBef>
              <a:defRPr sz="1638" b="1"/>
            </a:pPr>
            <a:r>
              <a:rPr lang="en-GB" sz="4000" b="1" i="1" dirty="0"/>
              <a:t>Figure 2</a:t>
            </a:r>
            <a:r>
              <a:rPr lang="en-GB" sz="4000" i="1" dirty="0"/>
              <a:t>:************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3189DBE-0773-4290-AE95-F32B75F76499}"/>
              </a:ext>
            </a:extLst>
          </p:cNvPr>
          <p:cNvSpPr txBox="1">
            <a:spLocks/>
          </p:cNvSpPr>
          <p:nvPr/>
        </p:nvSpPr>
        <p:spPr>
          <a:xfrm>
            <a:off x="15958375" y="2925562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6E5776A-DA23-4BE8-B4EE-B7CE11297D42}"/>
              </a:ext>
            </a:extLst>
          </p:cNvPr>
          <p:cNvSpPr txBox="1">
            <a:spLocks/>
          </p:cNvSpPr>
          <p:nvPr/>
        </p:nvSpPr>
        <p:spPr>
          <a:xfrm>
            <a:off x="16000786" y="30852249"/>
            <a:ext cx="13207783" cy="5046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SzTx/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04672">
              <a:lnSpc>
                <a:spcPct val="81000"/>
              </a:lnSpc>
              <a:spcBef>
                <a:spcPts val="800"/>
              </a:spcBef>
              <a:defRPr sz="2464"/>
            </a:pP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Lorem ipsum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amet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consectetur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adipiscing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eiusmod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incididunt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labore et dolore magna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Ut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ad minim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veniam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nostrud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exercitation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ullamco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laboris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nisi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aliquip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ex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commodo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consequat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Duis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irure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dolor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reprehenderit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voluptate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esse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cillum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dolore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eu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fugiat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nulla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pariatur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Excepteur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occaecat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cupidatat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non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proident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sunt in culpa qui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officia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deserunt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mollit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anim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id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</a:t>
            </a:r>
            <a:r>
              <a:rPr lang="en-GB" sz="3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sz="36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laborum</a:t>
            </a:r>
            <a:endParaRPr lang="en-US" sz="6000" dirty="0">
              <a:cs typeface="Arial" panose="020B0604020202020204" pitchFamily="34" charset="0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E7AE913-4764-410F-9CFE-A18C7CE23036}"/>
              </a:ext>
            </a:extLst>
          </p:cNvPr>
          <p:cNvSpPr txBox="1">
            <a:spLocks/>
          </p:cNvSpPr>
          <p:nvPr/>
        </p:nvSpPr>
        <p:spPr>
          <a:xfrm>
            <a:off x="15722399" y="352115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A21A91-F1B1-47D5-948D-E6B97A0365C3}"/>
              </a:ext>
            </a:extLst>
          </p:cNvPr>
          <p:cNvSpPr txBox="1"/>
          <p:nvPr/>
        </p:nvSpPr>
        <p:spPr>
          <a:xfrm>
            <a:off x="1517602" y="4648757"/>
            <a:ext cx="1535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800"/>
            </a:pPr>
            <a:r>
              <a:rPr lang="en-GB" sz="3200" b="1" i="1" baseline="28888" dirty="0">
                <a:solidFill>
                  <a:schemeClr val="bg1"/>
                </a:solidFill>
              </a:rPr>
              <a:t>1</a:t>
            </a:r>
            <a:r>
              <a:rPr lang="en-GB" sz="3200" b="1" i="1" dirty="0">
                <a:solidFill>
                  <a:schemeClr val="bg1"/>
                </a:solidFill>
              </a:rPr>
              <a:t>Job Title,  </a:t>
            </a:r>
            <a:r>
              <a:rPr lang="en-GB" sz="3200" b="1" i="1" baseline="28888" dirty="0">
                <a:solidFill>
                  <a:schemeClr val="bg1"/>
                </a:solidFill>
              </a:rPr>
              <a:t>2</a:t>
            </a:r>
            <a:r>
              <a:rPr lang="en-GB" sz="3200" b="1" i="1" dirty="0">
                <a:solidFill>
                  <a:schemeClr val="bg1"/>
                </a:solidFill>
              </a:rPr>
              <a:t>Consultant, Department, Royal Manchester Children’s Hospital, UK</a:t>
            </a:r>
          </a:p>
        </p:txBody>
      </p:sp>
      <p:pic>
        <p:nvPicPr>
          <p:cNvPr id="30" name="Picture 29" descr="Text&#10;&#10;Description automatically generated with medium confidence">
            <a:extLst>
              <a:ext uri="{FF2B5EF4-FFF2-40B4-BE49-F238E27FC236}">
                <a16:creationId xmlns:a16="http://schemas.microsoft.com/office/drawing/2014/main" id="{B6703ECE-6E43-4ECA-8909-DFE2C6ED6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0845" y="816329"/>
            <a:ext cx="6928118" cy="212141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FE3B087-CEA3-4B9B-991C-1D401B741956}"/>
              </a:ext>
            </a:extLst>
          </p:cNvPr>
          <p:cNvSpPr txBox="1">
            <a:spLocks/>
          </p:cNvSpPr>
          <p:nvPr/>
        </p:nvSpPr>
        <p:spPr>
          <a:xfrm>
            <a:off x="878883" y="138954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BF5F2B0-5B17-4BF3-9174-93B9F567E325}"/>
              </a:ext>
            </a:extLst>
          </p:cNvPr>
          <p:cNvCxnSpPr>
            <a:cxnSpLocks/>
          </p:cNvCxnSpPr>
          <p:nvPr/>
        </p:nvCxnSpPr>
        <p:spPr>
          <a:xfrm>
            <a:off x="15137606" y="8779438"/>
            <a:ext cx="0" cy="31111262"/>
          </a:xfrm>
          <a:prstGeom prst="line">
            <a:avLst/>
          </a:prstGeom>
          <a:ln w="889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962A0E0A-7829-4CC4-B6B4-81FA2896C9B8}"/>
              </a:ext>
            </a:extLst>
          </p:cNvPr>
          <p:cNvSpPr txBox="1">
            <a:spLocks/>
          </p:cNvSpPr>
          <p:nvPr/>
        </p:nvSpPr>
        <p:spPr>
          <a:xfrm>
            <a:off x="15943569" y="72981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rgbClr val="0077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E23B4E6-CACC-4668-82DB-3BFB6F9FA7DE}"/>
              </a:ext>
            </a:extLst>
          </p:cNvPr>
          <p:cNvSpPr txBox="1"/>
          <p:nvPr/>
        </p:nvSpPr>
        <p:spPr>
          <a:xfrm>
            <a:off x="15993138" y="37064861"/>
            <a:ext cx="132154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  <a:defRPr sz="2500"/>
            </a:pPr>
            <a:r>
              <a:rPr lang="en-US" sz="2400" dirty="0"/>
              <a:t>************************</a:t>
            </a:r>
          </a:p>
          <a:p>
            <a:pPr marL="342900" indent="-342900" algn="l">
              <a:buFont typeface="+mj-lt"/>
              <a:buAutoNum type="arabicPeriod"/>
              <a:defRPr sz="2500"/>
            </a:pPr>
            <a:r>
              <a:rPr lang="en-US" sz="2400" dirty="0"/>
              <a:t>***********************************************</a:t>
            </a:r>
          </a:p>
          <a:p>
            <a:pPr marL="342900" indent="-342900" algn="l">
              <a:buFont typeface="+mj-lt"/>
              <a:buAutoNum type="arabicPeriod"/>
              <a:defRPr sz="2500"/>
            </a:pPr>
            <a:r>
              <a:rPr lang="en-US" sz="2400" dirty="0"/>
              <a:t>*****************************************************************</a:t>
            </a:r>
          </a:p>
          <a:p>
            <a:pPr marL="342900" indent="-342900" algn="l">
              <a:buFont typeface="+mj-lt"/>
              <a:buAutoNum type="arabicPeriod"/>
              <a:defRPr sz="2500"/>
            </a:pPr>
            <a:r>
              <a:rPr lang="en-US" sz="2400" dirty="0"/>
              <a:t>***********************************************************************************</a:t>
            </a:r>
          </a:p>
          <a:p>
            <a:endParaRPr lang="en-GB" sz="2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B2E4881-2932-4B65-B9EE-FF8F179A4BCB}"/>
              </a:ext>
            </a:extLst>
          </p:cNvPr>
          <p:cNvSpPr txBox="1"/>
          <p:nvPr/>
        </p:nvSpPr>
        <p:spPr>
          <a:xfrm>
            <a:off x="941838" y="41473981"/>
            <a:ext cx="8177973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Template designed by Medical Illustration MFT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C75A133-00A5-470E-8397-4FA93A5AB9B6}"/>
              </a:ext>
            </a:extLst>
          </p:cNvPr>
          <p:cNvGrpSpPr/>
          <p:nvPr/>
        </p:nvGrpSpPr>
        <p:grpSpPr>
          <a:xfrm>
            <a:off x="9235232" y="41053556"/>
            <a:ext cx="3351452" cy="1441055"/>
            <a:chOff x="538258" y="41085193"/>
            <a:chExt cx="3351452" cy="1441055"/>
          </a:xfrm>
        </p:grpSpPr>
        <p:pic>
          <p:nvPicPr>
            <p:cNvPr id="47" name="Picture 46" descr="Logo&#10;&#10;Description automatically generated">
              <a:extLst>
                <a:ext uri="{FF2B5EF4-FFF2-40B4-BE49-F238E27FC236}">
                  <a16:creationId xmlns:a16="http://schemas.microsoft.com/office/drawing/2014/main" id="{54DA40A9-3430-4681-8050-C1E8C28A4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258" y="41085193"/>
              <a:ext cx="1855042" cy="1441055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7A17C30-6067-43AC-ABC3-D9250E533952}"/>
                </a:ext>
              </a:extLst>
            </p:cNvPr>
            <p:cNvSpPr txBox="1"/>
            <p:nvPr/>
          </p:nvSpPr>
          <p:spPr>
            <a:xfrm>
              <a:off x="1710812" y="41554173"/>
              <a:ext cx="21788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defRPr sz="2500"/>
              </a:pPr>
              <a:r>
                <a:rPr lang="en-US" sz="3200" b="1" i="1" dirty="0">
                  <a:solidFill>
                    <a:schemeClr val="bg1"/>
                  </a:solidFill>
                </a:rPr>
                <a:t>@medillus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8E852C45-B478-4A61-99EA-908E1BEE922D}"/>
              </a:ext>
            </a:extLst>
          </p:cNvPr>
          <p:cNvSpPr txBox="1"/>
          <p:nvPr/>
        </p:nvSpPr>
        <p:spPr>
          <a:xfrm>
            <a:off x="15627491" y="41293531"/>
            <a:ext cx="13842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Medical.illustration@mft.nhs.uk           Oxford Road Campus Tel: 0161 27 </a:t>
            </a:r>
            <a:r>
              <a:rPr lang="en-GB" sz="3200" b="1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64139</a:t>
            </a:r>
            <a:r>
              <a:rPr lang="en-US" sz="3200" b="1" i="1" dirty="0">
                <a:solidFill>
                  <a:schemeClr val="bg1"/>
                </a:solidFill>
              </a:rPr>
              <a:t> </a:t>
            </a:r>
          </a:p>
          <a:p>
            <a:pPr algn="r"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Medical.illustrationSouth@mft.nhs.uk     </a:t>
            </a:r>
            <a:r>
              <a:rPr lang="en-US" sz="3200" b="1" i="1" dirty="0" err="1">
                <a:solidFill>
                  <a:schemeClr val="bg1"/>
                </a:solidFill>
              </a:rPr>
              <a:t>Wythenshawe</a:t>
            </a:r>
            <a:r>
              <a:rPr lang="en-US" sz="3200" b="1" i="1" dirty="0">
                <a:solidFill>
                  <a:schemeClr val="bg1"/>
                </a:solidFill>
              </a:rPr>
              <a:t>  Tel: </a:t>
            </a:r>
            <a:r>
              <a:rPr lang="en-GB" sz="3200" b="1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0161 2915832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3EECB36-618E-4D77-9287-E78738BE9DE6}"/>
              </a:ext>
            </a:extLst>
          </p:cNvPr>
          <p:cNvSpPr/>
          <p:nvPr/>
        </p:nvSpPr>
        <p:spPr>
          <a:xfrm>
            <a:off x="9321421" y="41745041"/>
            <a:ext cx="193368" cy="1933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858750-1BC6-4487-9805-A75B2DE8A1D1}"/>
              </a:ext>
            </a:extLst>
          </p:cNvPr>
          <p:cNvSpPr/>
          <p:nvPr/>
        </p:nvSpPr>
        <p:spPr>
          <a:xfrm>
            <a:off x="16000786" y="18855693"/>
            <a:ext cx="13207781" cy="8378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34CE13E-F7C6-4D2B-A71F-EC7B943A43CF}"/>
              </a:ext>
            </a:extLst>
          </p:cNvPr>
          <p:cNvSpPr/>
          <p:nvPr/>
        </p:nvSpPr>
        <p:spPr>
          <a:xfrm>
            <a:off x="953249" y="25207754"/>
            <a:ext cx="12990002" cy="5644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ABFCB455-9731-4503-9407-17A4D09CA489}"/>
              </a:ext>
            </a:extLst>
          </p:cNvPr>
          <p:cNvSpPr txBox="1">
            <a:spLocks/>
          </p:cNvSpPr>
          <p:nvPr/>
        </p:nvSpPr>
        <p:spPr>
          <a:xfrm>
            <a:off x="7947822" y="31276439"/>
            <a:ext cx="6893322" cy="1003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2104">
              <a:lnSpc>
                <a:spcPct val="81000"/>
              </a:lnSpc>
              <a:spcBef>
                <a:spcPts val="900"/>
              </a:spcBef>
              <a:defRPr sz="1638" b="1"/>
            </a:pPr>
            <a:r>
              <a:rPr lang="en-GB" sz="4000" b="1" i="1" dirty="0"/>
              <a:t>Figure 1</a:t>
            </a:r>
            <a:r>
              <a:rPr lang="en-GB" sz="4000" i="1" dirty="0"/>
              <a:t>:************</a:t>
            </a:r>
          </a:p>
        </p:txBody>
      </p:sp>
      <p:pic>
        <p:nvPicPr>
          <p:cNvPr id="16" name="Picture 15" descr="A picture containing logo&#10;&#10;Description automatically generated">
            <a:extLst>
              <a:ext uri="{FF2B5EF4-FFF2-40B4-BE49-F238E27FC236}">
                <a16:creationId xmlns:a16="http://schemas.microsoft.com/office/drawing/2014/main" id="{22B98245-3E9D-4B9F-80FD-CB6784616A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54"/>
          <a:stretch/>
        </p:blipFill>
        <p:spPr>
          <a:xfrm>
            <a:off x="23530560" y="3802128"/>
            <a:ext cx="5939788" cy="320364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524A394-0C62-6D2F-B9C1-DF96FBF1C0A7}"/>
              </a:ext>
            </a:extLst>
          </p:cNvPr>
          <p:cNvSpPr/>
          <p:nvPr/>
        </p:nvSpPr>
        <p:spPr>
          <a:xfrm>
            <a:off x="0" y="40767333"/>
            <a:ext cx="30275213" cy="2094233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B644CF-7703-FDB6-6EC6-0642381F67B9}"/>
              </a:ext>
            </a:extLst>
          </p:cNvPr>
          <p:cNvSpPr txBox="1"/>
          <p:nvPr/>
        </p:nvSpPr>
        <p:spPr>
          <a:xfrm>
            <a:off x="941838" y="41473981"/>
            <a:ext cx="8177973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Template designed by Medical Illustration MFT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D851E3-5565-3089-2A5E-0EECB40CC85E}"/>
              </a:ext>
            </a:extLst>
          </p:cNvPr>
          <p:cNvSpPr txBox="1"/>
          <p:nvPr/>
        </p:nvSpPr>
        <p:spPr>
          <a:xfrm>
            <a:off x="10407786" y="41522536"/>
            <a:ext cx="2178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@medillus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07DE55-2CE8-0E6A-128F-19DDE4F38C55}"/>
              </a:ext>
            </a:extLst>
          </p:cNvPr>
          <p:cNvSpPr txBox="1"/>
          <p:nvPr/>
        </p:nvSpPr>
        <p:spPr>
          <a:xfrm>
            <a:off x="15137607" y="41293531"/>
            <a:ext cx="14332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 sz="2500"/>
            </a:pPr>
            <a:r>
              <a:rPr lang="en-US" sz="3200" b="1" i="1" dirty="0" err="1">
                <a:solidFill>
                  <a:schemeClr val="bg1"/>
                </a:solidFill>
              </a:rPr>
              <a:t>Medical.illustrationCentral@mft.nhs.uk</a:t>
            </a:r>
            <a:r>
              <a:rPr lang="en-US" sz="3200" b="1" i="1" dirty="0">
                <a:solidFill>
                  <a:schemeClr val="bg1"/>
                </a:solidFill>
              </a:rPr>
              <a:t>          Oxford Road  Tel: </a:t>
            </a:r>
            <a:r>
              <a:rPr lang="en-US" sz="3200" b="1" dirty="0">
                <a:solidFill>
                  <a:schemeClr val="bg1"/>
                </a:solidFill>
              </a:rPr>
              <a:t>0161 27</a:t>
            </a:r>
            <a:r>
              <a:rPr lang="en-GB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64139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</a:p>
          <a:p>
            <a:pPr algn="r">
              <a:defRPr sz="2500"/>
            </a:pPr>
            <a:r>
              <a:rPr lang="en-US" sz="3200" b="1" i="1" dirty="0">
                <a:solidFill>
                  <a:schemeClr val="bg1"/>
                </a:solidFill>
              </a:rPr>
              <a:t>Medical.illustrationSouth@mft.nhs.uk     </a:t>
            </a:r>
            <a:r>
              <a:rPr lang="en-US" sz="3200" b="1" i="1" dirty="0" err="1">
                <a:solidFill>
                  <a:schemeClr val="bg1"/>
                </a:solidFill>
              </a:rPr>
              <a:t>Wythenshawe</a:t>
            </a:r>
            <a:r>
              <a:rPr lang="en-US" sz="3200" b="1" i="1" dirty="0">
                <a:solidFill>
                  <a:schemeClr val="bg1"/>
                </a:solidFill>
              </a:rPr>
              <a:t>  Tel: </a:t>
            </a:r>
            <a:r>
              <a:rPr lang="en-GB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0161 291 5832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2DFC431-BD7A-5E33-28C2-463606D2E07B}"/>
              </a:ext>
            </a:extLst>
          </p:cNvPr>
          <p:cNvSpPr/>
          <p:nvPr/>
        </p:nvSpPr>
        <p:spPr>
          <a:xfrm>
            <a:off x="9321421" y="41745041"/>
            <a:ext cx="193368" cy="1933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E88200C-D486-DA8A-C092-F0950505E75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664" y="41502504"/>
            <a:ext cx="610658" cy="62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5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876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  Lorem ipsum dolor sit amet, consectetur adipiscing elit,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Perioperative Considerations for Children with Life-Limiting Conditions</dc:title>
  <dc:creator>Atherton Stephen (R0A) Manchester University NHS FT</dc:creator>
  <cp:lastModifiedBy>Atherton Stephen (R0A) Manchester University NHS FT</cp:lastModifiedBy>
  <cp:revision>26</cp:revision>
  <dcterms:created xsi:type="dcterms:W3CDTF">2022-05-03T12:06:47Z</dcterms:created>
  <dcterms:modified xsi:type="dcterms:W3CDTF">2024-09-10T15:44:37Z</dcterms:modified>
</cp:coreProperties>
</file>