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72" r:id="rId6"/>
    <p:sldId id="286" r:id="rId7"/>
    <p:sldId id="283" r:id="rId8"/>
    <p:sldId id="287" r:id="rId9"/>
    <p:sldId id="294" r:id="rId10"/>
    <p:sldId id="290" r:id="rId11"/>
    <p:sldId id="274" r:id="rId12"/>
    <p:sldId id="275" r:id="rId13"/>
    <p:sldId id="276" r:id="rId14"/>
    <p:sldId id="289" r:id="rId15"/>
    <p:sldId id="291" r:id="rId16"/>
    <p:sldId id="288" r:id="rId17"/>
    <p:sldId id="280" r:id="rId18"/>
    <p:sldId id="281" r:id="rId19"/>
    <p:sldId id="292"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272"/>
            <p14:sldId id="286"/>
            <p14:sldId id="283"/>
            <p14:sldId id="287"/>
            <p14:sldId id="294"/>
            <p14:sldId id="290"/>
            <p14:sldId id="274"/>
            <p14:sldId id="275"/>
            <p14:sldId id="276"/>
            <p14:sldId id="289"/>
            <p14:sldId id="291"/>
            <p14:sldId id="288"/>
            <p14:sldId id="280"/>
            <p14:sldId id="281"/>
            <p14:sldId id="292"/>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133087"/>
    <a:srgbClr val="003087"/>
    <a:srgbClr val="2F407A"/>
    <a:srgbClr val="1E3A78"/>
    <a:srgbClr val="8384AE"/>
    <a:srgbClr val="4E578E"/>
    <a:srgbClr val="1F3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5752C-2DC0-46A8-A6E0-D4A9B7A0C643}" v="1" dt="2023-06-16T10:44:36.313"/>
    <p1510:client id="{F83BD4D4-537D-400A-86C8-9839894042EC}" v="2" dt="2023-06-16T16:10:24.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26"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8166-861C-9749-BA34-7BAEFB665376}" type="datetimeFigureOut">
              <a:rPr lang="en-US" smtClean="0"/>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181E-18D3-E54E-A851-DA26FBA37517}" type="slidenum">
              <a:rPr lang="en-US" smtClean="0"/>
              <a:t>‹#›</a:t>
            </a:fld>
            <a:endParaRPr lang="en-US"/>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fld id="{89C813A0-7037-6249-8A12-9C8B126406AD}" type="datetime1">
              <a:rPr lang="en-GB" smtClean="0"/>
              <a:t>03/07/2023</a:t>
            </a:fld>
            <a:endParaRPr lang="en-US"/>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fld id="{D1DCF4E6-0542-BF4C-8913-EF627CE647B1}" type="datetime1">
              <a:rPr lang="en-GB" smtClean="0"/>
              <a:t>03/07/2023</a:t>
            </a:fld>
            <a:endParaRPr lang="en-US"/>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fld id="{A47B2B85-745B-8B4C-8240-C3D1FE1926E1}" type="datetime1">
              <a:rPr lang="en-GB" smtClean="0"/>
              <a:t>03/07/2023</a:t>
            </a:fld>
            <a:endParaRPr lang="en-US"/>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0AE1DB-A979-CB47-8885-502535260737}"/>
              </a:ext>
            </a:extLst>
          </p:cNvPr>
          <p:cNvSpPr>
            <a:spLocks noGrp="1"/>
          </p:cNvSpPr>
          <p:nvPr>
            <p:ph type="dt" sz="half" idx="10"/>
          </p:nvPr>
        </p:nvSpPr>
        <p:spPr/>
        <p:txBody>
          <a:bodyPr/>
          <a:lstStyle/>
          <a:p>
            <a:fld id="{47C7BFE7-5E8A-D74C-9C7C-8ED59DD06E8F}" type="datetime1">
              <a:rPr lang="en-GB" smtClean="0"/>
              <a:t>03/07/2023</a:t>
            </a:fld>
            <a:endParaRPr lang="en-US"/>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69BC2-3A41-0443-B8E8-D644BD3D94E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fld id="{AA6E36C3-C62B-6A4C-BBB9-60180C86B733}" type="datetime1">
              <a:rPr lang="en-GB" smtClean="0"/>
              <a:t>03/07/2023</a:t>
            </a:fld>
            <a:endParaRPr lang="en-US"/>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fld id="{D28A8339-4C6C-4544-B952-1A63C9548A29}" type="datetime1">
              <a:rPr lang="en-GB" smtClean="0"/>
              <a:t>03/07/2023</a:t>
            </a:fld>
            <a:endParaRPr lang="en-US"/>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fld id="{CA3A8E2C-B847-4248-BB1F-418FEE2ECAE0}" type="datetime1">
              <a:rPr lang="en-GB" smtClean="0"/>
              <a:t>03/07/2023</a:t>
            </a:fld>
            <a:endParaRPr lang="en-US"/>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fld id="{C35BD2A9-26EE-9B4A-A51E-0F6F9D410D50}" type="datetime1">
              <a:rPr lang="en-GB" smtClean="0"/>
              <a:t>03/07/2023</a:t>
            </a:fld>
            <a:endParaRPr lang="en-US"/>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6990D-ABC2-5A4B-848F-D676350B3D22}"/>
              </a:ext>
            </a:extLst>
          </p:cNvPr>
          <p:cNvSpPr>
            <a:spLocks noGrp="1"/>
          </p:cNvSpPr>
          <p:nvPr>
            <p:ph type="dt" sz="half" idx="10"/>
          </p:nvPr>
        </p:nvSpPr>
        <p:spPr/>
        <p:txBody>
          <a:bodyPr/>
          <a:lstStyle/>
          <a:p>
            <a:fld id="{1870E178-9AFF-374B-8A51-C1EC98DA62C6}" type="datetime1">
              <a:rPr lang="en-GB" smtClean="0"/>
              <a:t>03/07/2023</a:t>
            </a:fld>
            <a:endParaRPr lang="en-US"/>
          </a:p>
        </p:txBody>
      </p:sp>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CACE4-11F5-9140-9F29-9CD9910A8E2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fld id="{62FA1742-8932-AD43-8760-D532037A98EB}" type="datetime1">
              <a:rPr lang="en-GB" smtClean="0"/>
              <a:t>03/07/2023</a:t>
            </a:fld>
            <a:endParaRPr lang="en-US"/>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fld id="{82ED166C-0D3E-BF47-984E-5865FEE87DEC}" type="datetime1">
              <a:rPr lang="en-GB" smtClean="0"/>
              <a:t>03/07/2023</a:t>
            </a:fld>
            <a:endParaRPr lang="en-US"/>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F247-2200-5E44-BC0C-E890629C1D09}" type="datetime1">
              <a:rPr lang="en-GB" smtClean="0"/>
              <a:t>03/07/2023</a:t>
            </a:fld>
            <a:endParaRPr lang="en-US"/>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sproutsocial.com/insights/social-media-image-sizes-guide/#twitt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sproutsocial.com/insights/social-media-image-sizes-guide/#twitter" TargetMode="External"/><Relationship Id="rId4" Type="http://schemas.openxmlformats.org/officeDocument/2006/relationships/hyperlink" Target="http://www.e-lfh.org.uk/programmes/health-inequaliti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sproutsocial.com/insights/social-media-image-sizes-guide/#twitter" TargetMode="External"/><Relationship Id="rId4" Type="http://schemas.openxmlformats.org/officeDocument/2006/relationships/hyperlink" Target="http://www.e-lfh.org.uk/programmes/health-inequalit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sproutsocial.com/insights/social-media-image-sizes-guide/#linkedin" TargetMode="External"/><Relationship Id="rId4" Type="http://schemas.openxmlformats.org/officeDocument/2006/relationships/hyperlink" Target="https://www.e-lfh.org.uk/programmes/health-inequaliti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lfh.org.uk/programmes/health-inequalitie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e-lfh.org.uk/programmes/health-inequaliti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e-lfh.org.uk/programmes/health-inequaliti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england.hicomms@nhs.ne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lfh.org.uk/programmes/health-inequalitie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mpaignresources.phe.gov.uk/resources/campaigns/148-can-you-tell-it"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34FD5F05-F608-46C0-9336-5E993DC5F275}"/>
              </a:ext>
            </a:extLst>
          </p:cNvPr>
          <p:cNvPicPr>
            <a:picLocks noChangeAspect="1"/>
          </p:cNvPicPr>
          <p:nvPr/>
        </p:nvPicPr>
        <p:blipFill rotWithShape="1">
          <a:blip r:embed="rId2"/>
          <a:srcRect l="9845" t="11528" r="25171" b="10011"/>
          <a:stretch/>
        </p:blipFill>
        <p:spPr>
          <a:xfrm>
            <a:off x="6930907" y="1445635"/>
            <a:ext cx="5261093" cy="529686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367519" y="2368739"/>
            <a:ext cx="6931628" cy="2516073"/>
          </a:xfrm>
          <a:prstGeom prst="rect">
            <a:avLst/>
          </a:prstGeom>
          <a:noFill/>
        </p:spPr>
        <p:txBody>
          <a:bodyPr wrap="square" rtlCol="0">
            <a:spAutoFit/>
          </a:bodyPr>
          <a:lstStyle/>
          <a:p>
            <a:pPr algn="ctr">
              <a:lnSpc>
                <a:spcPts val="6280"/>
              </a:lnSpc>
            </a:pPr>
            <a:r>
              <a:rPr lang="en-US" sz="6600" b="1">
                <a:solidFill>
                  <a:srgbClr val="005EB8"/>
                </a:solidFill>
                <a:latin typeface="Arial" panose="020B0604020202020204" pitchFamily="34" charset="0"/>
                <a:cs typeface="Arial" panose="020B0604020202020204" pitchFamily="34" charset="0"/>
              </a:rPr>
              <a:t>‘Can you tell it’s Sickle Cell?’</a:t>
            </a:r>
          </a:p>
          <a:p>
            <a:pPr algn="ctr">
              <a:lnSpc>
                <a:spcPts val="6280"/>
              </a:lnSpc>
            </a:pPr>
            <a:r>
              <a:rPr lang="en-US" sz="6600" b="1">
                <a:solidFill>
                  <a:srgbClr val="005EB8"/>
                </a:solidFill>
                <a:latin typeface="Arial" panose="020B0604020202020204" pitchFamily="34" charset="0"/>
                <a:cs typeface="Arial" panose="020B0604020202020204" pitchFamily="34" charset="0"/>
              </a:rPr>
              <a:t>comms toolkit</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7721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2">
            <a:alphaModFix amt="30000"/>
          </a:blip>
          <a:srcRect l="3896" r="3896"/>
          <a:stretch/>
        </p:blipFill>
        <p:spPr>
          <a:xfrm>
            <a:off x="9937108" y="1380529"/>
            <a:ext cx="1793916" cy="179391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7" name="TextBox 6">
            <a:extLst>
              <a:ext uri="{FF2B5EF4-FFF2-40B4-BE49-F238E27FC236}">
                <a16:creationId xmlns:a16="http://schemas.microsoft.com/office/drawing/2014/main" id="{02B650A2-1162-4AF1-9E09-1A11987B34A0}"/>
              </a:ext>
            </a:extLst>
          </p:cNvPr>
          <p:cNvSpPr txBox="1"/>
          <p:nvPr/>
        </p:nvSpPr>
        <p:spPr>
          <a:xfrm>
            <a:off x="663192" y="1703179"/>
            <a:ext cx="4572000" cy="4339650"/>
          </a:xfrm>
          <a:prstGeom prst="rect">
            <a:avLst/>
          </a:prstGeom>
          <a:noFill/>
        </p:spPr>
        <p:txBody>
          <a:bodyPr wrap="square" lIns="91440" tIns="45720" rIns="91440" bIns="45720" rtlCol="0" anchor="t">
            <a:spAutoFit/>
          </a:bodyPr>
          <a:lstStyle/>
          <a:p>
            <a:endParaRPr lang="en-US" sz="2000" b="1">
              <a:solidFill>
                <a:srgbClr val="005EB8"/>
              </a:solidFill>
              <a:latin typeface="Arial" panose="020B0604020202020204" pitchFamily="34" charset="0"/>
              <a:cs typeface="Arial" panose="020B0604020202020204" pitchFamily="34" charset="0"/>
            </a:endParaRPr>
          </a:p>
          <a:p>
            <a:r>
              <a:rPr lang="en-US" sz="1600" dirty="0">
                <a:latin typeface="Arial"/>
                <a:ea typeface="+mn-lt"/>
                <a:cs typeface="+mn-lt"/>
              </a:rPr>
              <a:t>Know the signs of a Sickle Cell crisis: </a:t>
            </a:r>
            <a:endParaRPr lang="en-US">
              <a:latin typeface="Arial"/>
              <a:cs typeface="Arial"/>
            </a:endParaRPr>
          </a:p>
          <a:p>
            <a:r>
              <a:rPr lang="en-US" sz="1600" dirty="0">
                <a:latin typeface="Arial"/>
                <a:ea typeface="+mn-lt"/>
                <a:cs typeface="+mn-lt"/>
              </a:rPr>
              <a:t>Pain </a:t>
            </a:r>
            <a:endParaRPr lang="en-US">
              <a:latin typeface="Arial"/>
              <a:cs typeface="Arial"/>
            </a:endParaRPr>
          </a:p>
          <a:p>
            <a:r>
              <a:rPr lang="en-US" sz="1600" dirty="0">
                <a:latin typeface="Arial"/>
                <a:ea typeface="+mn-lt"/>
                <a:cs typeface="+mn-lt"/>
              </a:rPr>
              <a:t>Signs of infection </a:t>
            </a:r>
            <a:endParaRPr lang="en-US">
              <a:latin typeface="Arial"/>
              <a:cs typeface="Arial"/>
            </a:endParaRPr>
          </a:p>
          <a:p>
            <a:r>
              <a:rPr lang="en-US" sz="1600" dirty="0">
                <a:latin typeface="Arial"/>
                <a:ea typeface="+mn-lt"/>
                <a:cs typeface="+mn-lt"/>
              </a:rPr>
              <a:t>One-sided paralysis/weakness </a:t>
            </a:r>
            <a:endParaRPr lang="en-US">
              <a:latin typeface="Arial"/>
              <a:ea typeface="+mn-lt"/>
              <a:cs typeface="+mn-lt"/>
            </a:endParaRPr>
          </a:p>
          <a:p>
            <a:r>
              <a:rPr lang="en-US" sz="1600" dirty="0">
                <a:latin typeface="Arial"/>
                <a:ea typeface="+mn-lt"/>
                <a:cs typeface="+mn-lt"/>
              </a:rPr>
              <a:t>Confusion </a:t>
            </a:r>
            <a:endParaRPr lang="en-US">
              <a:latin typeface="Arial"/>
              <a:cs typeface="Arial"/>
            </a:endParaRPr>
          </a:p>
          <a:p>
            <a:r>
              <a:rPr lang="en-US" sz="1600" dirty="0">
                <a:latin typeface="Arial"/>
                <a:ea typeface="+mn-lt"/>
                <a:cs typeface="+mn-lt"/>
              </a:rPr>
              <a:t>Difficulty walking/talking </a:t>
            </a:r>
            <a:endParaRPr lang="en-US">
              <a:latin typeface="Arial"/>
              <a:cs typeface="Arial"/>
            </a:endParaRPr>
          </a:p>
          <a:p>
            <a:r>
              <a:rPr lang="en-US" sz="1600" dirty="0">
                <a:latin typeface="Arial"/>
                <a:ea typeface="+mn-lt"/>
                <a:cs typeface="+mn-lt"/>
              </a:rPr>
              <a:t>Sudden visual changes </a:t>
            </a:r>
            <a:endParaRPr lang="en-US">
              <a:latin typeface="Arial"/>
              <a:cs typeface="Arial"/>
            </a:endParaRPr>
          </a:p>
          <a:p>
            <a:r>
              <a:rPr lang="en-US" sz="1600" dirty="0">
                <a:latin typeface="Arial"/>
                <a:ea typeface="+mn-lt"/>
                <a:cs typeface="+mn-lt"/>
              </a:rPr>
              <a:t>Unexplained numbness </a:t>
            </a:r>
            <a:endParaRPr lang="en-US">
              <a:latin typeface="Arial"/>
              <a:cs typeface="Arial"/>
            </a:endParaRPr>
          </a:p>
          <a:p>
            <a:r>
              <a:rPr lang="en-US" sz="1600" dirty="0">
                <a:latin typeface="Arial"/>
                <a:ea typeface="+mn-lt"/>
                <a:cs typeface="+mn-lt"/>
              </a:rPr>
              <a:t>Severe headache </a:t>
            </a:r>
            <a:endParaRPr lang="en-US">
              <a:latin typeface="Arial"/>
              <a:cs typeface="Arial"/>
            </a:endParaRPr>
          </a:p>
          <a:p>
            <a:r>
              <a:rPr lang="en-US" sz="1600" dirty="0">
                <a:latin typeface="Arial"/>
                <a:ea typeface="+mn-lt"/>
                <a:cs typeface="+mn-lt"/>
              </a:rPr>
              <a:t>Breathlessness </a:t>
            </a:r>
            <a:endParaRPr lang="en-US">
              <a:latin typeface="Arial"/>
              <a:cs typeface="Arial"/>
            </a:endParaRPr>
          </a:p>
          <a:p>
            <a:r>
              <a:rPr lang="en-US" sz="1600" dirty="0">
                <a:latin typeface="Arial"/>
                <a:ea typeface="+mn-lt"/>
                <a:cs typeface="+mn-lt"/>
              </a:rPr>
              <a:t>  </a:t>
            </a:r>
            <a:endParaRPr lang="en-US">
              <a:latin typeface="Arial"/>
              <a:cs typeface="Arial"/>
            </a:endParaRPr>
          </a:p>
          <a:p>
            <a:r>
              <a:rPr lang="en-US" sz="1600" dirty="0">
                <a:latin typeface="Arial"/>
                <a:ea typeface="+mn-lt"/>
                <a:cs typeface="+mn-lt"/>
              </a:rPr>
              <a:t>Acting quickly can save lives. #CanYouTellItsSickleCell</a:t>
            </a:r>
            <a:endParaRPr lang="en-US" dirty="0">
              <a:latin typeface="Arial"/>
              <a:ea typeface="+mn-lt"/>
              <a:cs typeface="+mn-lt"/>
            </a:endParaRPr>
          </a:p>
          <a:p>
            <a:endParaRPr lang="en-US" sz="1600" b="1" i="1">
              <a:solidFill>
                <a:srgbClr val="FF0000"/>
              </a:solidFill>
              <a:latin typeface="Arial" panose="020B0604020202020204" pitchFamily="34" charset="0"/>
              <a:cs typeface="Arial" panose="020B0604020202020204" pitchFamily="34" charset="0"/>
            </a:endParaRPr>
          </a:p>
          <a:p>
            <a:r>
              <a:rPr lang="en-GB" sz="1600" b="1" i="1" dirty="0">
                <a:solidFill>
                  <a:srgbClr val="005EB8"/>
                </a:solidFill>
                <a:latin typeface="Arial"/>
                <a:cs typeface="Arial"/>
                <a:hlinkClick r:id="rId4"/>
              </a:rPr>
              <a:t>Always up-to-date image size guide for Twitter can be found here</a:t>
            </a:r>
            <a:endParaRPr lang="en-US" sz="1600" b="1" i="1" dirty="0">
              <a:solidFill>
                <a:srgbClr val="FF0000"/>
              </a:solidFill>
              <a:latin typeface="Arial"/>
              <a:cs typeface="Arial"/>
            </a:endParaRPr>
          </a:p>
        </p:txBody>
      </p:sp>
      <p:sp>
        <p:nvSpPr>
          <p:cNvPr id="11" name="TextBox 10">
            <a:extLst>
              <a:ext uri="{FF2B5EF4-FFF2-40B4-BE49-F238E27FC236}">
                <a16:creationId xmlns:a16="http://schemas.microsoft.com/office/drawing/2014/main" id="{521818CD-62C0-47C6-AA61-375F5DD47A06}"/>
              </a:ext>
            </a:extLst>
          </p:cNvPr>
          <p:cNvSpPr txBox="1"/>
          <p:nvPr/>
        </p:nvSpPr>
        <p:spPr>
          <a:xfrm>
            <a:off x="506462" y="1023635"/>
            <a:ext cx="5525481" cy="815160"/>
          </a:xfrm>
          <a:prstGeom prst="rect">
            <a:avLst/>
          </a:prstGeom>
          <a:noFill/>
        </p:spPr>
        <p:txBody>
          <a:bodyPr wrap="square" rtlCol="0">
            <a:spAutoFit/>
          </a:bodyPr>
          <a:lstStyle/>
          <a:p>
            <a:pPr>
              <a:lnSpc>
                <a:spcPts val="6280"/>
              </a:lnSpc>
            </a:pPr>
            <a:r>
              <a:rPr lang="en-US" sz="3200" b="1">
                <a:solidFill>
                  <a:srgbClr val="005EB8"/>
                </a:solidFill>
                <a:latin typeface="Arial" panose="020B0604020202020204" pitchFamily="34" charset="0"/>
                <a:cs typeface="Arial" panose="020B0604020202020204" pitchFamily="34" charset="0"/>
              </a:rPr>
              <a:t>Example posts for Twitter</a:t>
            </a:r>
          </a:p>
        </p:txBody>
      </p:sp>
      <p:pic>
        <p:nvPicPr>
          <p:cNvPr id="2" name="Picture 1">
            <a:extLst>
              <a:ext uri="{FF2B5EF4-FFF2-40B4-BE49-F238E27FC236}">
                <a16:creationId xmlns:a16="http://schemas.microsoft.com/office/drawing/2014/main" id="{4F637455-D5FF-4E94-A9D2-2131480EE669}"/>
              </a:ext>
            </a:extLst>
          </p:cNvPr>
          <p:cNvPicPr>
            <a:picLocks noChangeAspect="1"/>
          </p:cNvPicPr>
          <p:nvPr/>
        </p:nvPicPr>
        <p:blipFill>
          <a:blip r:embed="rId5"/>
          <a:stretch>
            <a:fillRect/>
          </a:stretch>
        </p:blipFill>
        <p:spPr>
          <a:xfrm>
            <a:off x="6122434" y="2026206"/>
            <a:ext cx="3814673" cy="4070938"/>
          </a:xfrm>
          <a:prstGeom prst="rect">
            <a:avLst/>
          </a:prstGeom>
          <a:ln>
            <a:solidFill>
              <a:schemeClr val="accent1"/>
            </a:solidFill>
          </a:ln>
        </p:spPr>
      </p:pic>
    </p:spTree>
    <p:extLst>
      <p:ext uri="{BB962C8B-B14F-4D97-AF65-F5344CB8AC3E}">
        <p14:creationId xmlns:p14="http://schemas.microsoft.com/office/powerpoint/2010/main" val="176263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2">
            <a:alphaModFix amt="30000"/>
          </a:blip>
          <a:srcRect l="3896" r="3896"/>
          <a:stretch/>
        </p:blipFill>
        <p:spPr>
          <a:xfrm>
            <a:off x="9937108" y="1380529"/>
            <a:ext cx="1793916" cy="179391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7" name="TextBox 6">
            <a:extLst>
              <a:ext uri="{FF2B5EF4-FFF2-40B4-BE49-F238E27FC236}">
                <a16:creationId xmlns:a16="http://schemas.microsoft.com/office/drawing/2014/main" id="{02B650A2-1162-4AF1-9E09-1A11987B34A0}"/>
              </a:ext>
            </a:extLst>
          </p:cNvPr>
          <p:cNvSpPr txBox="1"/>
          <p:nvPr/>
        </p:nvSpPr>
        <p:spPr>
          <a:xfrm>
            <a:off x="663192" y="1703179"/>
            <a:ext cx="4572000" cy="3847207"/>
          </a:xfrm>
          <a:prstGeom prst="rect">
            <a:avLst/>
          </a:prstGeom>
          <a:noFill/>
        </p:spPr>
        <p:txBody>
          <a:bodyPr wrap="square" lIns="91440" tIns="45720" rIns="91440" bIns="45720" rtlCol="0" anchor="t">
            <a:spAutoFit/>
          </a:bodyPr>
          <a:lstStyle/>
          <a:p>
            <a:endParaRPr lang="en-US" sz="2000" b="1" dirty="0">
              <a:solidFill>
                <a:srgbClr val="005EB8"/>
              </a:solidFill>
              <a:latin typeface="Arial" panose="020B0604020202020204" pitchFamily="34" charset="0"/>
              <a:cs typeface="Arial" panose="020B0604020202020204" pitchFamily="34" charset="0"/>
            </a:endParaRPr>
          </a:p>
          <a:p>
            <a:r>
              <a:rPr lang="en-US" sz="1600" dirty="0">
                <a:latin typeface="Arial"/>
                <a:ea typeface="+mn-lt"/>
                <a:cs typeface="+mn-lt"/>
              </a:rPr>
              <a:t>Know the signs of a Sickle Cell crisis. </a:t>
            </a:r>
            <a:endParaRPr lang="en-US" dirty="0">
              <a:latin typeface="Arial"/>
              <a:cs typeface="Arial"/>
            </a:endParaRPr>
          </a:p>
          <a:p>
            <a:r>
              <a:rPr lang="en-US" sz="1600" dirty="0">
                <a:latin typeface="Arial"/>
                <a:ea typeface="+mn-lt"/>
                <a:cs typeface="+mn-lt"/>
              </a:rPr>
              <a:t>  </a:t>
            </a:r>
            <a:endParaRPr lang="en-US" dirty="0">
              <a:latin typeface="Arial"/>
              <a:cs typeface="Arial"/>
            </a:endParaRPr>
          </a:p>
          <a:p>
            <a:r>
              <a:rPr lang="en-US" sz="1600" dirty="0">
                <a:latin typeface="Arial"/>
                <a:ea typeface="+mn-lt"/>
                <a:cs typeface="+mn-lt"/>
              </a:rPr>
              <a:t>Complete the free e-learning module covering symptoms, how to treat it and the healthcare inequalities related to the condition. </a:t>
            </a:r>
            <a:endParaRPr lang="en-GB" dirty="0">
              <a:latin typeface="Arial"/>
              <a:cs typeface="Arial"/>
            </a:endParaRPr>
          </a:p>
          <a:p>
            <a:r>
              <a:rPr lang="en-US" sz="1600" dirty="0">
                <a:latin typeface="Arial"/>
                <a:ea typeface="+mn-lt"/>
                <a:cs typeface="+mn-lt"/>
              </a:rPr>
              <a:t>  </a:t>
            </a:r>
            <a:endParaRPr lang="en-GB" dirty="0">
              <a:latin typeface="Arial"/>
              <a:cs typeface="Arial"/>
            </a:endParaRPr>
          </a:p>
          <a:p>
            <a:r>
              <a:rPr lang="en-US" sz="1600" dirty="0">
                <a:latin typeface="Arial"/>
                <a:ea typeface="+mn-lt"/>
                <a:cs typeface="+mn-lt"/>
                <a:hlinkClick r:id="rId4"/>
              </a:rPr>
              <a:t>www.e-lfh.org.uk/programmes/health-inequalities</a:t>
            </a:r>
            <a:r>
              <a:rPr lang="en-US" sz="1600" dirty="0">
                <a:latin typeface="Arial"/>
                <a:ea typeface="+mn-lt"/>
                <a:cs typeface="+mn-lt"/>
              </a:rPr>
              <a:t> </a:t>
            </a:r>
            <a:endParaRPr lang="en-US" dirty="0">
              <a:latin typeface="Arial"/>
              <a:ea typeface="+mn-lt"/>
              <a:cs typeface="+mn-lt"/>
            </a:endParaRPr>
          </a:p>
          <a:p>
            <a:r>
              <a:rPr lang="en-US" sz="1600" dirty="0">
                <a:latin typeface="Arial"/>
                <a:ea typeface="+mn-lt"/>
                <a:cs typeface="+mn-lt"/>
              </a:rPr>
              <a:t>  </a:t>
            </a:r>
            <a:endParaRPr lang="en-GB" dirty="0">
              <a:latin typeface="Arial"/>
              <a:cs typeface="Arial"/>
            </a:endParaRPr>
          </a:p>
          <a:p>
            <a:r>
              <a:rPr lang="en-US" sz="1600" dirty="0">
                <a:latin typeface="Arial"/>
                <a:ea typeface="+mn-lt"/>
                <a:cs typeface="+mn-lt"/>
              </a:rPr>
              <a:t>Acting quickly can save lives. #CanYouTellItsSickleCell</a:t>
            </a:r>
            <a:endParaRPr lang="en-US" dirty="0">
              <a:latin typeface="Arial"/>
            </a:endParaRPr>
          </a:p>
          <a:p>
            <a:endParaRPr lang="en-US" sz="1600" b="1" i="1" dirty="0">
              <a:solidFill>
                <a:srgbClr val="FF0000"/>
              </a:solidFill>
              <a:latin typeface="Arial" panose="020B0604020202020204" pitchFamily="34" charset="0"/>
              <a:cs typeface="Arial" panose="020B0604020202020204" pitchFamily="34" charset="0"/>
            </a:endParaRPr>
          </a:p>
          <a:p>
            <a:r>
              <a:rPr lang="en-GB" sz="1600" b="1" i="1" dirty="0">
                <a:solidFill>
                  <a:srgbClr val="005EB8"/>
                </a:solidFill>
                <a:latin typeface="Arial"/>
                <a:cs typeface="Arial"/>
                <a:hlinkClick r:id="rId5"/>
              </a:rPr>
              <a:t>Always up-to-date image size guide for Twitter can be found here</a:t>
            </a:r>
            <a:endParaRPr lang="en-US" sz="1600" b="1" i="1" dirty="0">
              <a:solidFill>
                <a:srgbClr val="FF0000"/>
              </a:solidFill>
              <a:latin typeface="Arial"/>
              <a:cs typeface="Arial"/>
            </a:endParaRPr>
          </a:p>
        </p:txBody>
      </p:sp>
      <p:sp>
        <p:nvSpPr>
          <p:cNvPr id="11" name="TextBox 10">
            <a:extLst>
              <a:ext uri="{FF2B5EF4-FFF2-40B4-BE49-F238E27FC236}">
                <a16:creationId xmlns:a16="http://schemas.microsoft.com/office/drawing/2014/main" id="{521818CD-62C0-47C6-AA61-375F5DD47A06}"/>
              </a:ext>
            </a:extLst>
          </p:cNvPr>
          <p:cNvSpPr txBox="1"/>
          <p:nvPr/>
        </p:nvSpPr>
        <p:spPr>
          <a:xfrm>
            <a:off x="506462" y="1023635"/>
            <a:ext cx="9889289" cy="791692"/>
          </a:xfrm>
          <a:prstGeom prst="rect">
            <a:avLst/>
          </a:prstGeom>
          <a:noFill/>
        </p:spPr>
        <p:txBody>
          <a:bodyPr wrap="square" rtlCol="0">
            <a:spAutoFit/>
          </a:bodyPr>
          <a:lstStyle/>
          <a:p>
            <a:pPr>
              <a:lnSpc>
                <a:spcPts val="6280"/>
              </a:lnSpc>
            </a:pPr>
            <a:r>
              <a:rPr lang="en-US" sz="3200" b="1">
                <a:solidFill>
                  <a:srgbClr val="005EB8"/>
                </a:solidFill>
                <a:latin typeface="Arial" panose="020B0604020202020204" pitchFamily="34" charset="0"/>
                <a:cs typeface="Arial" panose="020B0604020202020204" pitchFamily="34" charset="0"/>
              </a:rPr>
              <a:t>Example posts for Twitter – </a:t>
            </a:r>
            <a:r>
              <a:rPr lang="en-US" sz="3200" b="1">
                <a:solidFill>
                  <a:srgbClr val="FF0000"/>
                </a:solidFill>
                <a:latin typeface="Arial" panose="020B0604020202020204" pitchFamily="34" charset="0"/>
                <a:cs typeface="Arial" panose="020B0604020202020204" pitchFamily="34" charset="0"/>
              </a:rPr>
              <a:t>e-learning module</a:t>
            </a:r>
          </a:p>
        </p:txBody>
      </p:sp>
      <p:pic>
        <p:nvPicPr>
          <p:cNvPr id="3" name="Picture 2">
            <a:extLst>
              <a:ext uri="{FF2B5EF4-FFF2-40B4-BE49-F238E27FC236}">
                <a16:creationId xmlns:a16="http://schemas.microsoft.com/office/drawing/2014/main" id="{CD326731-598C-44AB-95EB-5A942F200A40}"/>
              </a:ext>
            </a:extLst>
          </p:cNvPr>
          <p:cNvPicPr>
            <a:picLocks noChangeAspect="1"/>
          </p:cNvPicPr>
          <p:nvPr/>
        </p:nvPicPr>
        <p:blipFill>
          <a:blip r:embed="rId6"/>
          <a:stretch>
            <a:fillRect/>
          </a:stretch>
        </p:blipFill>
        <p:spPr>
          <a:xfrm>
            <a:off x="6407736" y="2550140"/>
            <a:ext cx="3388820" cy="2839282"/>
          </a:xfrm>
          <a:prstGeom prst="rect">
            <a:avLst/>
          </a:prstGeom>
          <a:ln>
            <a:solidFill>
              <a:schemeClr val="accent1"/>
            </a:solidFill>
          </a:ln>
        </p:spPr>
      </p:pic>
    </p:spTree>
    <p:extLst>
      <p:ext uri="{BB962C8B-B14F-4D97-AF65-F5344CB8AC3E}">
        <p14:creationId xmlns:p14="http://schemas.microsoft.com/office/powerpoint/2010/main" val="181666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2">
            <a:alphaModFix amt="30000"/>
          </a:blip>
          <a:srcRect l="3896" r="3896"/>
          <a:stretch/>
        </p:blipFill>
        <p:spPr>
          <a:xfrm>
            <a:off x="9937108" y="1380529"/>
            <a:ext cx="1793916" cy="179391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7" name="TextBox 6">
            <a:extLst>
              <a:ext uri="{FF2B5EF4-FFF2-40B4-BE49-F238E27FC236}">
                <a16:creationId xmlns:a16="http://schemas.microsoft.com/office/drawing/2014/main" id="{02B650A2-1162-4AF1-9E09-1A11987B34A0}"/>
              </a:ext>
            </a:extLst>
          </p:cNvPr>
          <p:cNvSpPr txBox="1"/>
          <p:nvPr/>
        </p:nvSpPr>
        <p:spPr>
          <a:xfrm>
            <a:off x="663192" y="1703179"/>
            <a:ext cx="9137756" cy="4832092"/>
          </a:xfrm>
          <a:prstGeom prst="rect">
            <a:avLst/>
          </a:prstGeom>
          <a:noFill/>
        </p:spPr>
        <p:txBody>
          <a:bodyPr wrap="square" lIns="91440" tIns="45720" rIns="91440" bIns="45720" rtlCol="0" anchor="t">
            <a:spAutoFit/>
          </a:bodyPr>
          <a:lstStyle/>
          <a:p>
            <a:endParaRPr lang="en-US" sz="2000" b="1" dirty="0">
              <a:solidFill>
                <a:srgbClr val="005EB8"/>
              </a:solidFill>
              <a:latin typeface="Arial" panose="020B0604020202020204" pitchFamily="34" charset="0"/>
              <a:cs typeface="Arial" panose="020B0604020202020204" pitchFamily="34" charset="0"/>
            </a:endParaRPr>
          </a:p>
          <a:p>
            <a:r>
              <a:rPr lang="en-GB" sz="1600" b="1" dirty="0">
                <a:latin typeface="Arial"/>
                <a:cs typeface="Arial"/>
              </a:rPr>
              <a:t>Tweet for staff</a:t>
            </a:r>
          </a:p>
          <a:p>
            <a:r>
              <a:rPr lang="en-GB" sz="1600" dirty="0">
                <a:latin typeface="Arial"/>
                <a:ea typeface="+mn-lt"/>
                <a:cs typeface="+mn-lt"/>
              </a:rPr>
              <a:t>A free e-learning module has been created for NHS Staff, helping you to act fast and save lives. This covers symptoms, treatment and healthcare inequalities experienced by people with the condition. </a:t>
            </a:r>
            <a:endParaRPr lang="en-GB" dirty="0">
              <a:latin typeface="Arial"/>
              <a:ea typeface="+mn-lt"/>
              <a:cs typeface="Arial"/>
            </a:endParaRPr>
          </a:p>
          <a:p>
            <a:r>
              <a:rPr lang="en-GB" sz="1600" dirty="0">
                <a:latin typeface="Arial"/>
                <a:ea typeface="+mn-lt"/>
                <a:cs typeface="+mn-lt"/>
              </a:rPr>
              <a:t>  </a:t>
            </a:r>
            <a:endParaRPr lang="en-GB" dirty="0">
              <a:latin typeface="Arial"/>
              <a:cs typeface="Arial"/>
            </a:endParaRPr>
          </a:p>
          <a:p>
            <a:r>
              <a:rPr lang="en-GB" sz="1600" dirty="0">
                <a:latin typeface="Arial"/>
                <a:ea typeface="+mn-lt"/>
                <a:cs typeface="+mn-lt"/>
                <a:hlinkClick r:id="rId4"/>
              </a:rPr>
              <a:t>Link: www.e-lfh.org.uk/programmes/health-inequalities</a:t>
            </a:r>
            <a:r>
              <a:rPr lang="en-GB" sz="1600" dirty="0">
                <a:latin typeface="Arial"/>
                <a:ea typeface="+mn-lt"/>
                <a:cs typeface="+mn-lt"/>
              </a:rPr>
              <a:t> </a:t>
            </a:r>
            <a:endParaRPr lang="en-GB" dirty="0">
              <a:latin typeface="Arial"/>
              <a:cs typeface="Arial"/>
            </a:endParaRPr>
          </a:p>
          <a:p>
            <a:r>
              <a:rPr lang="en-GB" sz="1600" dirty="0">
                <a:latin typeface="Arial"/>
                <a:ea typeface="+mn-lt"/>
                <a:cs typeface="+mn-lt"/>
              </a:rPr>
              <a:t>  </a:t>
            </a:r>
            <a:endParaRPr lang="en-GB" dirty="0">
              <a:latin typeface="Arial"/>
              <a:cs typeface="Arial"/>
            </a:endParaRPr>
          </a:p>
          <a:p>
            <a:r>
              <a:rPr lang="en-GB" sz="1600" dirty="0">
                <a:latin typeface="Arial"/>
                <a:ea typeface="+mn-lt"/>
                <a:cs typeface="+mn-lt"/>
              </a:rPr>
              <a:t>#CanYouTellItsSickleCell </a:t>
            </a:r>
            <a:endParaRPr lang="en-GB" dirty="0"/>
          </a:p>
          <a:p>
            <a:endParaRPr lang="en-GB" sz="1600" dirty="0">
              <a:latin typeface="Arial" panose="020B0604020202020204" pitchFamily="34" charset="0"/>
              <a:cs typeface="Arial" panose="020B0604020202020204" pitchFamily="34" charset="0"/>
            </a:endParaRPr>
          </a:p>
          <a:p>
            <a:r>
              <a:rPr lang="en-GB" sz="1600" b="1" dirty="0">
                <a:latin typeface="Arial"/>
                <a:cs typeface="Arial"/>
              </a:rPr>
              <a:t>Tweet for patients/public</a:t>
            </a:r>
          </a:p>
          <a:p>
            <a:r>
              <a:rPr lang="en-GB" sz="1600" dirty="0">
                <a:latin typeface="Arial"/>
                <a:ea typeface="+mn-lt"/>
                <a:cs typeface="+mn-lt"/>
              </a:rPr>
              <a:t>If someone is having a sickle cell crisis, acting fast saves lives. </a:t>
            </a:r>
            <a:endParaRPr lang="en-GB" dirty="0">
              <a:latin typeface="Arial"/>
              <a:ea typeface="+mn-lt"/>
              <a:cs typeface="+mn-lt"/>
            </a:endParaRPr>
          </a:p>
          <a:p>
            <a:r>
              <a:rPr lang="en-GB" sz="1600" dirty="0">
                <a:latin typeface="Arial"/>
                <a:ea typeface="+mn-lt"/>
                <a:cs typeface="+mn-lt"/>
              </a:rPr>
              <a:t>  </a:t>
            </a:r>
            <a:endParaRPr lang="en-GB" dirty="0">
              <a:latin typeface="Arial"/>
              <a:ea typeface="+mn-lt"/>
              <a:cs typeface="Arial"/>
            </a:endParaRPr>
          </a:p>
          <a:p>
            <a:r>
              <a:rPr lang="en-GB" sz="1600" dirty="0">
                <a:latin typeface="Arial"/>
                <a:ea typeface="+mn-lt"/>
                <a:cs typeface="+mn-lt"/>
              </a:rPr>
              <a:t>That’s why we’re training NHS staff to recognise the signs and symptoms of a crisis, know how to treat patients and address the healthcare inequalities related to the condition. </a:t>
            </a:r>
            <a:endParaRPr lang="en-GB" dirty="0">
              <a:latin typeface="Arial"/>
              <a:ea typeface="+mn-lt"/>
              <a:cs typeface="+mn-lt"/>
            </a:endParaRPr>
          </a:p>
          <a:p>
            <a:r>
              <a:rPr lang="en-GB" sz="1600" dirty="0">
                <a:latin typeface="Arial"/>
                <a:ea typeface="+mn-lt"/>
                <a:cs typeface="+mn-lt"/>
              </a:rPr>
              <a:t>  </a:t>
            </a:r>
            <a:endParaRPr lang="en-GB" dirty="0">
              <a:latin typeface="Arial"/>
              <a:cs typeface="Arial"/>
            </a:endParaRPr>
          </a:p>
          <a:p>
            <a:r>
              <a:rPr lang="en-GB" sz="1600" dirty="0">
                <a:latin typeface="Arial"/>
                <a:ea typeface="+mn-lt"/>
                <a:cs typeface="+mn-lt"/>
              </a:rPr>
              <a:t>#CanYouTellItsSickleCell</a:t>
            </a:r>
            <a:endParaRPr lang="en-US" dirty="0">
              <a:latin typeface="Arial"/>
              <a:ea typeface="+mn-lt"/>
              <a:cs typeface="+mn-lt"/>
            </a:endParaRPr>
          </a:p>
          <a:p>
            <a:endParaRPr lang="en-US" sz="1600" b="1" i="1" dirty="0">
              <a:solidFill>
                <a:srgbClr val="FF0000"/>
              </a:solidFill>
              <a:latin typeface="Arial" panose="020B0604020202020204" pitchFamily="34" charset="0"/>
              <a:cs typeface="Arial" panose="020B0604020202020204" pitchFamily="34" charset="0"/>
            </a:endParaRPr>
          </a:p>
          <a:p>
            <a:r>
              <a:rPr lang="en-GB" sz="1600" b="1" i="1" dirty="0">
                <a:solidFill>
                  <a:srgbClr val="005EB8"/>
                </a:solidFill>
                <a:latin typeface="Arial"/>
                <a:cs typeface="Arial"/>
                <a:hlinkClick r:id="rId5"/>
              </a:rPr>
              <a:t>Always up-to-date image size guide for Twitter can be found here</a:t>
            </a:r>
            <a:endParaRPr lang="en-US" sz="1600" b="1" i="1" dirty="0">
              <a:solidFill>
                <a:srgbClr val="FF0000"/>
              </a:solidFill>
              <a:latin typeface="Arial"/>
              <a:cs typeface="Arial"/>
            </a:endParaRPr>
          </a:p>
        </p:txBody>
      </p:sp>
      <p:sp>
        <p:nvSpPr>
          <p:cNvPr id="11" name="TextBox 10">
            <a:extLst>
              <a:ext uri="{FF2B5EF4-FFF2-40B4-BE49-F238E27FC236}">
                <a16:creationId xmlns:a16="http://schemas.microsoft.com/office/drawing/2014/main" id="{521818CD-62C0-47C6-AA61-375F5DD47A06}"/>
              </a:ext>
            </a:extLst>
          </p:cNvPr>
          <p:cNvSpPr txBox="1"/>
          <p:nvPr/>
        </p:nvSpPr>
        <p:spPr>
          <a:xfrm>
            <a:off x="506462" y="1023635"/>
            <a:ext cx="9889289" cy="791692"/>
          </a:xfrm>
          <a:prstGeom prst="rect">
            <a:avLst/>
          </a:prstGeom>
          <a:noFill/>
        </p:spPr>
        <p:txBody>
          <a:bodyPr wrap="square" rtlCol="0">
            <a:spAutoFit/>
          </a:bodyPr>
          <a:lstStyle/>
          <a:p>
            <a:pPr>
              <a:lnSpc>
                <a:spcPts val="6280"/>
              </a:lnSpc>
            </a:pPr>
            <a:r>
              <a:rPr lang="en-US" sz="3200" b="1">
                <a:solidFill>
                  <a:srgbClr val="005EB8"/>
                </a:solidFill>
                <a:latin typeface="Arial" panose="020B0604020202020204" pitchFamily="34" charset="0"/>
                <a:cs typeface="Arial" panose="020B0604020202020204" pitchFamily="34" charset="0"/>
              </a:rPr>
              <a:t>More example posts for Twitter</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15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0D0AA5-8103-4719-BE52-FEB44A84CCEF}"/>
              </a:ext>
            </a:extLst>
          </p:cNvPr>
          <p:cNvPicPr>
            <a:picLocks noChangeAspect="1"/>
          </p:cNvPicPr>
          <p:nvPr/>
        </p:nvPicPr>
        <p:blipFill rotWithShape="1">
          <a:blip r:embed="rId2">
            <a:alphaModFix amt="30000"/>
          </a:blip>
          <a:srcRect l="1683" r="1683"/>
          <a:stretch/>
        </p:blipFill>
        <p:spPr>
          <a:xfrm>
            <a:off x="8757499" y="2593210"/>
            <a:ext cx="2568245" cy="256824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6" name="TextBox 5">
            <a:extLst>
              <a:ext uri="{FF2B5EF4-FFF2-40B4-BE49-F238E27FC236}">
                <a16:creationId xmlns:a16="http://schemas.microsoft.com/office/drawing/2014/main" id="{D7D77FD7-1C91-4612-8BF9-FB4E35CD6A86}"/>
              </a:ext>
            </a:extLst>
          </p:cNvPr>
          <p:cNvSpPr txBox="1"/>
          <p:nvPr/>
        </p:nvSpPr>
        <p:spPr>
          <a:xfrm>
            <a:off x="503843" y="1274858"/>
            <a:ext cx="5525481" cy="815160"/>
          </a:xfrm>
          <a:prstGeom prst="rect">
            <a:avLst/>
          </a:prstGeom>
          <a:noFill/>
        </p:spPr>
        <p:txBody>
          <a:bodyPr wrap="square" rtlCol="0">
            <a:spAutoFit/>
          </a:bodyPr>
          <a:lstStyle/>
          <a:p>
            <a:pPr>
              <a:lnSpc>
                <a:spcPts val="6280"/>
              </a:lnSpc>
            </a:pPr>
            <a:r>
              <a:rPr lang="en-US" sz="3200" b="1">
                <a:solidFill>
                  <a:srgbClr val="005EB8"/>
                </a:solidFill>
                <a:latin typeface="Arial" panose="020B0604020202020204" pitchFamily="34" charset="0"/>
                <a:cs typeface="Arial" panose="020B0604020202020204" pitchFamily="34" charset="0"/>
              </a:rPr>
              <a:t>Example posts for LinkedIn</a:t>
            </a:r>
          </a:p>
        </p:txBody>
      </p:sp>
      <p:sp>
        <p:nvSpPr>
          <p:cNvPr id="10" name="TextBox 9">
            <a:extLst>
              <a:ext uri="{FF2B5EF4-FFF2-40B4-BE49-F238E27FC236}">
                <a16:creationId xmlns:a16="http://schemas.microsoft.com/office/drawing/2014/main" id="{CBC595E6-2A49-4E26-9063-9A6105D5BF12}"/>
              </a:ext>
            </a:extLst>
          </p:cNvPr>
          <p:cNvSpPr txBox="1"/>
          <p:nvPr/>
        </p:nvSpPr>
        <p:spPr>
          <a:xfrm>
            <a:off x="487320" y="2208028"/>
            <a:ext cx="11184313" cy="4308872"/>
          </a:xfrm>
          <a:prstGeom prst="rect">
            <a:avLst/>
          </a:prstGeom>
          <a:noFill/>
        </p:spPr>
        <p:txBody>
          <a:bodyPr wrap="square" lIns="91440" tIns="45720" rIns="91440" bIns="45720" rtlCol="0" anchor="t">
            <a:spAutoFit/>
          </a:bodyPr>
          <a:lstStyle/>
          <a:p>
            <a:r>
              <a:rPr lang="en-GB" sz="1600" dirty="0">
                <a:latin typeface="Arial"/>
                <a:ea typeface="+mn-lt"/>
                <a:cs typeface="+mn-lt"/>
              </a:rPr>
              <a:t>Know the signs of a Sickle Cell crisis: </a:t>
            </a:r>
            <a:endParaRPr lang="en-US" dirty="0">
              <a:latin typeface="Arial"/>
              <a:cs typeface="Arial"/>
            </a:endParaRPr>
          </a:p>
          <a:p>
            <a:r>
              <a:rPr lang="en-GB" sz="1600" dirty="0">
                <a:latin typeface="Arial"/>
                <a:ea typeface="+mn-lt"/>
                <a:cs typeface="+mn-lt"/>
              </a:rPr>
              <a:t>Pain </a:t>
            </a:r>
            <a:endParaRPr lang="en-GB" dirty="0">
              <a:latin typeface="Arial"/>
              <a:cs typeface="Arial"/>
            </a:endParaRPr>
          </a:p>
          <a:p>
            <a:r>
              <a:rPr lang="en-GB" sz="1600" dirty="0">
                <a:latin typeface="Arial"/>
                <a:ea typeface="+mn-lt"/>
                <a:cs typeface="+mn-lt"/>
              </a:rPr>
              <a:t>Signs of infection </a:t>
            </a:r>
            <a:endParaRPr lang="en-GB" dirty="0">
              <a:latin typeface="Arial"/>
              <a:cs typeface="Arial"/>
            </a:endParaRPr>
          </a:p>
          <a:p>
            <a:r>
              <a:rPr lang="en-GB" sz="1600" dirty="0">
                <a:latin typeface="Arial"/>
                <a:ea typeface="+mn-lt"/>
                <a:cs typeface="+mn-lt"/>
              </a:rPr>
              <a:t>One-sided paralysis/weakness </a:t>
            </a:r>
            <a:endParaRPr lang="en-GB" dirty="0">
              <a:latin typeface="Arial"/>
              <a:ea typeface="+mn-lt"/>
              <a:cs typeface="+mn-lt"/>
            </a:endParaRPr>
          </a:p>
          <a:p>
            <a:r>
              <a:rPr lang="en-GB" sz="1600" dirty="0">
                <a:latin typeface="Arial"/>
                <a:ea typeface="+mn-lt"/>
                <a:cs typeface="+mn-lt"/>
              </a:rPr>
              <a:t>Confusion </a:t>
            </a:r>
            <a:endParaRPr lang="en-GB" dirty="0">
              <a:latin typeface="Arial"/>
              <a:cs typeface="Arial"/>
            </a:endParaRPr>
          </a:p>
          <a:p>
            <a:r>
              <a:rPr lang="en-GB" sz="1600" dirty="0">
                <a:latin typeface="Arial"/>
                <a:ea typeface="+mn-lt"/>
                <a:cs typeface="+mn-lt"/>
              </a:rPr>
              <a:t>Difficulty walking/talking </a:t>
            </a:r>
            <a:endParaRPr lang="en-GB" dirty="0">
              <a:latin typeface="Arial"/>
              <a:cs typeface="Arial"/>
            </a:endParaRPr>
          </a:p>
          <a:p>
            <a:r>
              <a:rPr lang="en-GB" sz="1600" dirty="0">
                <a:latin typeface="Arial"/>
                <a:ea typeface="+mn-lt"/>
                <a:cs typeface="+mn-lt"/>
              </a:rPr>
              <a:t>Sudden visual changes </a:t>
            </a:r>
            <a:endParaRPr lang="en-GB" dirty="0">
              <a:latin typeface="Arial"/>
              <a:cs typeface="Arial"/>
            </a:endParaRPr>
          </a:p>
          <a:p>
            <a:r>
              <a:rPr lang="en-GB" sz="1600" dirty="0">
                <a:latin typeface="Arial"/>
                <a:ea typeface="+mn-lt"/>
                <a:cs typeface="+mn-lt"/>
              </a:rPr>
              <a:t>Unexplained numbness </a:t>
            </a:r>
            <a:endParaRPr lang="en-GB" dirty="0">
              <a:latin typeface="Arial"/>
              <a:cs typeface="Arial"/>
            </a:endParaRPr>
          </a:p>
          <a:p>
            <a:r>
              <a:rPr lang="en-GB" sz="1600" dirty="0">
                <a:latin typeface="Arial"/>
                <a:ea typeface="+mn-lt"/>
                <a:cs typeface="+mn-lt"/>
              </a:rPr>
              <a:t>Severe headache </a:t>
            </a:r>
            <a:endParaRPr lang="en-GB" dirty="0">
              <a:latin typeface="Arial"/>
              <a:cs typeface="Arial"/>
            </a:endParaRPr>
          </a:p>
          <a:p>
            <a:r>
              <a:rPr lang="en-GB" sz="1600" dirty="0">
                <a:latin typeface="Arial"/>
                <a:ea typeface="+mn-lt"/>
                <a:cs typeface="+mn-lt"/>
              </a:rPr>
              <a:t>Breathlessness </a:t>
            </a:r>
            <a:endParaRPr lang="en-GB" dirty="0">
              <a:latin typeface="Arial"/>
              <a:cs typeface="Arial"/>
            </a:endParaRPr>
          </a:p>
          <a:p>
            <a:r>
              <a:rPr lang="en-GB" sz="1600" dirty="0">
                <a:latin typeface="Arial"/>
                <a:ea typeface="+mn-lt"/>
                <a:cs typeface="+mn-lt"/>
              </a:rPr>
              <a:t>  </a:t>
            </a:r>
            <a:endParaRPr lang="en-GB" dirty="0">
              <a:latin typeface="Arial"/>
              <a:cs typeface="Arial"/>
            </a:endParaRPr>
          </a:p>
          <a:p>
            <a:r>
              <a:rPr lang="en-GB" sz="1600" dirty="0">
                <a:latin typeface="Arial"/>
                <a:ea typeface="+mn-lt"/>
                <a:cs typeface="+mn-lt"/>
              </a:rPr>
              <a:t>Complete the free e-learning module on sickle cell at: </a:t>
            </a:r>
            <a:r>
              <a:rPr lang="en-GB" sz="1600" dirty="0">
                <a:latin typeface="Arial"/>
                <a:ea typeface="+mn-lt"/>
                <a:cs typeface="+mn-lt"/>
                <a:hlinkClick r:id="rId4"/>
              </a:rPr>
              <a:t>https://www.e-lfh.org.uk/programmes/health-inequalities/</a:t>
            </a:r>
            <a:r>
              <a:rPr lang="en-GB" sz="1600" dirty="0">
                <a:latin typeface="Arial"/>
                <a:ea typeface="+mn-lt"/>
                <a:cs typeface="+mn-lt"/>
              </a:rPr>
              <a:t>  </a:t>
            </a:r>
            <a:endParaRPr lang="en-GB" dirty="0">
              <a:latin typeface="Arial"/>
              <a:cs typeface="Arial"/>
            </a:endParaRPr>
          </a:p>
          <a:p>
            <a:r>
              <a:rPr lang="en-GB" sz="1600" dirty="0">
                <a:latin typeface="Arial"/>
                <a:ea typeface="+mn-lt"/>
                <a:cs typeface="+mn-lt"/>
              </a:rPr>
              <a:t>  </a:t>
            </a:r>
            <a:endParaRPr lang="en-GB" dirty="0">
              <a:latin typeface="Arial"/>
              <a:cs typeface="Arial"/>
            </a:endParaRPr>
          </a:p>
          <a:p>
            <a:r>
              <a:rPr lang="en-GB" sz="1600" dirty="0">
                <a:latin typeface="Arial"/>
                <a:ea typeface="+mn-lt"/>
                <a:cs typeface="+mn-lt"/>
              </a:rPr>
              <a:t>#CanYouTellItsSickleCell </a:t>
            </a:r>
            <a:endParaRPr lang="en-GB" dirty="0"/>
          </a:p>
          <a:p>
            <a:endParaRPr lang="en-GB" dirty="0"/>
          </a:p>
          <a:p>
            <a:endParaRPr lang="en-US" sz="1600" b="1" i="1" dirty="0">
              <a:latin typeface="Arial" panose="020B0604020202020204" pitchFamily="34" charset="0"/>
              <a:cs typeface="Arial" panose="020B0604020202020204" pitchFamily="34" charset="0"/>
            </a:endParaRPr>
          </a:p>
          <a:p>
            <a:r>
              <a:rPr lang="en-GB" sz="1600" b="1" i="1" dirty="0">
                <a:solidFill>
                  <a:srgbClr val="005EB8"/>
                </a:solidFill>
                <a:latin typeface="Arial"/>
                <a:cs typeface="Arial"/>
                <a:hlinkClick r:id="rId5"/>
              </a:rPr>
              <a:t>Always up-to-date image size guide for LinkedIn can be found here.</a:t>
            </a:r>
            <a:endParaRPr lang="en-US" sz="1600" b="1" i="1" dirty="0">
              <a:solidFill>
                <a:srgbClr val="FF0000"/>
              </a:solidFill>
              <a:latin typeface="Arial"/>
              <a:cs typeface="Arial"/>
            </a:endParaRPr>
          </a:p>
        </p:txBody>
      </p:sp>
    </p:spTree>
    <p:extLst>
      <p:ext uri="{BB962C8B-B14F-4D97-AF65-F5344CB8AC3E}">
        <p14:creationId xmlns:p14="http://schemas.microsoft.com/office/powerpoint/2010/main" val="222113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323413"/>
            <a:ext cx="9433265"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long copy </a:t>
            </a:r>
            <a:r>
              <a:rPr lang="en-US" sz="2400" b="1">
                <a:solidFill>
                  <a:srgbClr val="005EB8"/>
                </a:solidFill>
                <a:latin typeface="Arial" panose="020B0604020202020204" pitchFamily="34" charset="0"/>
                <a:cs typeface="Arial" panose="020B0604020202020204" pitchFamily="34" charset="0"/>
              </a:rPr>
              <a:t>(c. 250 words)</a:t>
            </a:r>
            <a:endParaRPr lang="en-US" sz="5400" b="1">
              <a:solidFill>
                <a:srgbClr val="005EB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C20DC15-65BB-48FB-A5D5-6FC02E3B0B71}"/>
              </a:ext>
            </a:extLst>
          </p:cNvPr>
          <p:cNvSpPr txBox="1"/>
          <p:nvPr/>
        </p:nvSpPr>
        <p:spPr>
          <a:xfrm>
            <a:off x="546705" y="1335630"/>
            <a:ext cx="11215438" cy="5598136"/>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NHS England is continuing its Sickle Cell awareness campaign for World Sickle Cell Day 2023.</a:t>
            </a:r>
          </a:p>
          <a:p>
            <a:pPr>
              <a:lnSpc>
                <a:spcPct val="150000"/>
              </a:lnSpc>
            </a:pPr>
            <a:r>
              <a:rPr lang="en-GB" sz="1200" dirty="0">
                <a:latin typeface="Arial" panose="020B0604020202020204" pitchFamily="34" charset="0"/>
                <a:cs typeface="Arial" panose="020B0604020202020204" pitchFamily="34" charset="0"/>
              </a:rPr>
              <a:t>The campaign, which is part of a bigger drive to improve sickle cell care across the NHS, aims to increase awareness of the key signs and symptoms of a Sickle Cell crisis, particularly among urgent emergency care staff and those living with the condition and their carers.</a:t>
            </a:r>
          </a:p>
          <a:p>
            <a:pPr>
              <a:lnSpc>
                <a:spcPct val="150000"/>
              </a:lnSpc>
            </a:pPr>
            <a:r>
              <a:rPr lang="en-GB" sz="1200" dirty="0">
                <a:latin typeface="Arial" panose="020B0604020202020204" pitchFamily="34" charset="0"/>
                <a:cs typeface="Arial" panose="020B0604020202020204" pitchFamily="34" charset="0"/>
              </a:rPr>
              <a:t>Anyone can be born with Sickle Cell disorder, but it is most common amongst people from a black Caribbean or black African background</a:t>
            </a:r>
          </a:p>
          <a:p>
            <a:pPr>
              <a:lnSpc>
                <a:spcPct val="150000"/>
              </a:lnSpc>
            </a:pPr>
            <a:r>
              <a:rPr lang="en-GB" sz="1200" dirty="0">
                <a:latin typeface="Arial" panose="020B0604020202020204" pitchFamily="34" charset="0"/>
                <a:cs typeface="Arial" panose="020B0604020202020204" pitchFamily="34" charset="0"/>
              </a:rPr>
              <a:t>If a person has any of these symptoms, immediate action should be taken as they could be signs of a Sickle Cell crisis or complication:</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Pain</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Signs of infection including fever</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One-sided paralysis or weakness in the face, arms or legs</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Confusion</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Difficulty walking or talking</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Sudden visual changes</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Unexplained numbness</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Severe headache</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Breathlessness, chest pain or low oxygen levels</a:t>
            </a:r>
          </a:p>
          <a:p>
            <a:pPr>
              <a:lnSpc>
                <a:spcPct val="150000"/>
              </a:lnSpc>
            </a:pPr>
            <a:r>
              <a:rPr lang="en-GB" sz="1200" dirty="0">
                <a:latin typeface="Arial" panose="020B0604020202020204" pitchFamily="34" charset="0"/>
                <a:cs typeface="Arial" panose="020B0604020202020204" pitchFamily="34" charset="0"/>
              </a:rPr>
              <a:t>Acting quickly can save lives.</a:t>
            </a:r>
          </a:p>
          <a:p>
            <a:pPr>
              <a:lnSpc>
                <a:spcPct val="150000"/>
              </a:lnSpc>
            </a:pPr>
            <a:r>
              <a:rPr lang="en-GB" sz="1200" dirty="0">
                <a:latin typeface="Arial" panose="020B0604020202020204" pitchFamily="34" charset="0"/>
                <a:cs typeface="Arial" panose="020B0604020202020204" pitchFamily="34" charset="0"/>
              </a:rPr>
              <a:t>If someone has these symptoms, they should seek urgent medical attention – this may be via A&amp;E, 999 or their local haematology unit – and should be treated immediately. Patients admitted to the hospital for sickle cell complications should be referred promptly to and treated by haematologists or clinicians with expertise in sickle cell disorders</a:t>
            </a:r>
          </a:p>
          <a:p>
            <a:pPr>
              <a:lnSpc>
                <a:spcPct val="150000"/>
              </a:lnSpc>
            </a:pPr>
            <a:r>
              <a:rPr lang="en-GB" sz="1200" dirty="0">
                <a:latin typeface="Arial" panose="020B0604020202020204" pitchFamily="34" charset="0"/>
                <a:cs typeface="Arial" panose="020B0604020202020204" pitchFamily="34" charset="0"/>
              </a:rPr>
              <a:t>A training module for NHS staff is available to support increased knowledge of the condition and how to treat it. The training module also includes information on healthcare inequalities related to the condition: </a:t>
            </a:r>
            <a:r>
              <a:rPr lang="en-GB" sz="1200" dirty="0">
                <a:latin typeface="Arial" panose="020B0604020202020204" pitchFamily="34" charset="0"/>
                <a:cs typeface="Arial" panose="020B0604020202020204" pitchFamily="34" charset="0"/>
                <a:hlinkClick r:id="rId3"/>
              </a:rPr>
              <a:t>https://www.e-lfh.org.uk/programmes/health-inequalities/</a:t>
            </a:r>
            <a:r>
              <a:rPr lang="en-GB" sz="1200" dirty="0">
                <a:latin typeface="Arial" panose="020B0604020202020204" pitchFamily="34" charset="0"/>
                <a:cs typeface="Arial" panose="020B0604020202020204" pitchFamily="34" charset="0"/>
              </a:rPr>
              <a:t> </a:t>
            </a:r>
            <a:endParaRPr lang="en-US" sz="2400" b="1" dirty="0">
              <a:solidFill>
                <a:srgbClr val="005EB8"/>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DCEF2C1-1979-464C-8BD2-A6A85FFCEC9C}"/>
              </a:ext>
            </a:extLst>
          </p:cNvPr>
          <p:cNvPicPr>
            <a:picLocks noChangeAspect="1"/>
          </p:cNvPicPr>
          <p:nvPr/>
        </p:nvPicPr>
        <p:blipFill>
          <a:blip r:embed="rId4"/>
          <a:stretch>
            <a:fillRect/>
          </a:stretch>
        </p:blipFill>
        <p:spPr>
          <a:xfrm>
            <a:off x="7399889" y="3044651"/>
            <a:ext cx="4487311" cy="2239357"/>
          </a:xfrm>
          <a:prstGeom prst="rect">
            <a:avLst/>
          </a:prstGeom>
        </p:spPr>
      </p:pic>
      <p:sp>
        <p:nvSpPr>
          <p:cNvPr id="9" name="TextBox 8">
            <a:extLst>
              <a:ext uri="{FF2B5EF4-FFF2-40B4-BE49-F238E27FC236}">
                <a16:creationId xmlns:a16="http://schemas.microsoft.com/office/drawing/2014/main" id="{59DFE771-E36E-4493-B845-847135E4D455}"/>
              </a:ext>
            </a:extLst>
          </p:cNvPr>
          <p:cNvSpPr txBox="1"/>
          <p:nvPr/>
        </p:nvSpPr>
        <p:spPr>
          <a:xfrm>
            <a:off x="546705" y="958848"/>
            <a:ext cx="9347539" cy="456535"/>
          </a:xfrm>
          <a:prstGeom prst="rect">
            <a:avLst/>
          </a:prstGeom>
          <a:noFill/>
        </p:spPr>
        <p:txBody>
          <a:bodyPr wrap="square">
            <a:spAutoFit/>
          </a:bodyPr>
          <a:lstStyle/>
          <a:p>
            <a:pPr>
              <a:lnSpc>
                <a:spcPct val="150000"/>
              </a:lnSpc>
            </a:pPr>
            <a:r>
              <a:rPr lang="en-US" sz="1800" b="1" i="1">
                <a:solidFill>
                  <a:srgbClr val="FF0000"/>
                </a:solidFill>
                <a:latin typeface="Arial" panose="020B0604020202020204" pitchFamily="34" charset="0"/>
                <a:cs typeface="Arial" panose="020B0604020202020204" pitchFamily="34" charset="0"/>
              </a:rPr>
              <a:t>This can be used for bulletins/websites/press releases, depending on your activity.</a:t>
            </a:r>
          </a:p>
        </p:txBody>
      </p:sp>
    </p:spTree>
    <p:extLst>
      <p:ext uri="{BB962C8B-B14F-4D97-AF65-F5344CB8AC3E}">
        <p14:creationId xmlns:p14="http://schemas.microsoft.com/office/powerpoint/2010/main" val="220576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630058"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short copy </a:t>
            </a:r>
            <a:r>
              <a:rPr lang="en-US" sz="2400" b="1">
                <a:solidFill>
                  <a:srgbClr val="005EB8"/>
                </a:solidFill>
                <a:latin typeface="Arial" panose="020B0604020202020204" pitchFamily="34" charset="0"/>
                <a:cs typeface="Arial" panose="020B0604020202020204" pitchFamily="34" charset="0"/>
              </a:rPr>
              <a:t>(c. 100 words)</a:t>
            </a:r>
            <a:endParaRPr lang="en-US" sz="5400" b="1">
              <a:solidFill>
                <a:srgbClr val="005EB8"/>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ADCBF3C-F0BF-424A-ADC9-64FCF777BEA6}"/>
              </a:ext>
            </a:extLst>
          </p:cNvPr>
          <p:cNvPicPr>
            <a:picLocks noChangeAspect="1"/>
          </p:cNvPicPr>
          <p:nvPr/>
        </p:nvPicPr>
        <p:blipFill>
          <a:blip r:embed="rId3"/>
          <a:stretch>
            <a:fillRect/>
          </a:stretch>
        </p:blipFill>
        <p:spPr>
          <a:xfrm>
            <a:off x="6953627" y="2699253"/>
            <a:ext cx="5111015" cy="2550612"/>
          </a:xfrm>
          <a:prstGeom prst="rect">
            <a:avLst/>
          </a:prstGeom>
        </p:spPr>
      </p:pic>
      <p:sp>
        <p:nvSpPr>
          <p:cNvPr id="7" name="TextBox 6">
            <a:extLst>
              <a:ext uri="{FF2B5EF4-FFF2-40B4-BE49-F238E27FC236}">
                <a16:creationId xmlns:a16="http://schemas.microsoft.com/office/drawing/2014/main" id="{31E5E85F-D040-44ED-91EA-2369F723D9EC}"/>
              </a:ext>
            </a:extLst>
          </p:cNvPr>
          <p:cNvSpPr txBox="1"/>
          <p:nvPr/>
        </p:nvSpPr>
        <p:spPr>
          <a:xfrm>
            <a:off x="589568" y="1300261"/>
            <a:ext cx="9347539" cy="456535"/>
          </a:xfrm>
          <a:prstGeom prst="rect">
            <a:avLst/>
          </a:prstGeom>
          <a:noFill/>
        </p:spPr>
        <p:txBody>
          <a:bodyPr wrap="square">
            <a:spAutoFit/>
          </a:bodyPr>
          <a:lstStyle/>
          <a:p>
            <a:pPr>
              <a:lnSpc>
                <a:spcPct val="150000"/>
              </a:lnSpc>
            </a:pPr>
            <a:r>
              <a:rPr lang="en-US" sz="1800" b="1" i="1">
                <a:solidFill>
                  <a:srgbClr val="FF0000"/>
                </a:solidFill>
                <a:latin typeface="Arial" panose="020B0604020202020204" pitchFamily="34" charset="0"/>
                <a:cs typeface="Arial" panose="020B0604020202020204" pitchFamily="34" charset="0"/>
              </a:rPr>
              <a:t>This can be used for bulletins/websites/press releases, depending on your activity.</a:t>
            </a:r>
          </a:p>
        </p:txBody>
      </p:sp>
      <p:sp>
        <p:nvSpPr>
          <p:cNvPr id="9" name="TextBox 8">
            <a:extLst>
              <a:ext uri="{FF2B5EF4-FFF2-40B4-BE49-F238E27FC236}">
                <a16:creationId xmlns:a16="http://schemas.microsoft.com/office/drawing/2014/main" id="{4D1C648D-0C40-430D-B789-E421D2A85E5A}"/>
              </a:ext>
            </a:extLst>
          </p:cNvPr>
          <p:cNvSpPr txBox="1"/>
          <p:nvPr/>
        </p:nvSpPr>
        <p:spPr>
          <a:xfrm>
            <a:off x="503843" y="1867989"/>
            <a:ext cx="11215438" cy="4213141"/>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NHS England is raising awareness of the key signs and symptoms of a Sickle Cell crisis for World Sickle Cell Day 2023, particularly among urgent emergency care staff and those living with the condition and their carers.</a:t>
            </a:r>
          </a:p>
          <a:p>
            <a:pPr>
              <a:lnSpc>
                <a:spcPct val="150000"/>
              </a:lnSpc>
            </a:pPr>
            <a:r>
              <a:rPr lang="en-GB" sz="1200" dirty="0">
                <a:latin typeface="Arial" panose="020B0604020202020204" pitchFamily="34" charset="0"/>
                <a:cs typeface="Arial" panose="020B0604020202020204" pitchFamily="34" charset="0"/>
              </a:rPr>
              <a:t>If someone has these symptoms, they should seek urgent medical attention:</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Pain</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Signs of infection including fever</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One-sided paralysis or weakness in the face, arms or legs</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Confusion</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Difficulty walking or talking</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Sudden visual changes</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Unexplained numbness</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Severe headache</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Breathlessness, chest pain or low oxygen levels</a:t>
            </a:r>
          </a:p>
          <a:p>
            <a:pPr>
              <a:lnSpc>
                <a:spcPct val="150000"/>
              </a:lnSpc>
            </a:pPr>
            <a:r>
              <a:rPr lang="en-GB" sz="1200" dirty="0">
                <a:latin typeface="Arial" panose="020B0604020202020204" pitchFamily="34" charset="0"/>
                <a:cs typeface="Arial" panose="020B0604020202020204" pitchFamily="34" charset="0"/>
              </a:rPr>
              <a:t>Acting quickly can save lives.</a:t>
            </a:r>
          </a:p>
          <a:p>
            <a:pPr>
              <a:lnSpc>
                <a:spcPct val="150000"/>
              </a:lnSpc>
            </a:pPr>
            <a:r>
              <a:rPr lang="en-GB" sz="1200" dirty="0">
                <a:latin typeface="Arial" panose="020B0604020202020204" pitchFamily="34" charset="0"/>
                <a:cs typeface="Arial" panose="020B0604020202020204" pitchFamily="34" charset="0"/>
              </a:rPr>
              <a:t>A training module for NHS staff includes signs of a crisis, how to treat it and information on healthcare inequalities related to the condition: </a:t>
            </a:r>
            <a:r>
              <a:rPr lang="en-GB" sz="1200" dirty="0">
                <a:latin typeface="Arial" panose="020B0604020202020204" pitchFamily="34" charset="0"/>
                <a:cs typeface="Arial" panose="020B0604020202020204" pitchFamily="34" charset="0"/>
                <a:hlinkClick r:id="rId4"/>
              </a:rPr>
              <a:t>https://www.e-lfh.org.uk/programmes/health-inequalities/</a:t>
            </a:r>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8431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630058"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short copy </a:t>
            </a:r>
            <a:r>
              <a:rPr lang="en-US" sz="2400" b="1">
                <a:solidFill>
                  <a:srgbClr val="005EB8"/>
                </a:solidFill>
                <a:latin typeface="Arial" panose="020B0604020202020204" pitchFamily="34" charset="0"/>
                <a:cs typeface="Arial" panose="020B0604020202020204" pitchFamily="34" charset="0"/>
              </a:rPr>
              <a:t>(c. 100 words)</a:t>
            </a:r>
            <a:endParaRPr lang="en-US" sz="5400" b="1">
              <a:solidFill>
                <a:srgbClr val="005EB8"/>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ADCBF3C-F0BF-424A-ADC9-64FCF777BEA6}"/>
              </a:ext>
            </a:extLst>
          </p:cNvPr>
          <p:cNvPicPr>
            <a:picLocks noChangeAspect="1"/>
          </p:cNvPicPr>
          <p:nvPr/>
        </p:nvPicPr>
        <p:blipFill>
          <a:blip r:embed="rId3"/>
          <a:stretch>
            <a:fillRect/>
          </a:stretch>
        </p:blipFill>
        <p:spPr>
          <a:xfrm>
            <a:off x="6953627" y="2699253"/>
            <a:ext cx="5111015" cy="2550612"/>
          </a:xfrm>
          <a:prstGeom prst="rect">
            <a:avLst/>
          </a:prstGeom>
        </p:spPr>
      </p:pic>
      <p:sp>
        <p:nvSpPr>
          <p:cNvPr id="7" name="TextBox 6">
            <a:extLst>
              <a:ext uri="{FF2B5EF4-FFF2-40B4-BE49-F238E27FC236}">
                <a16:creationId xmlns:a16="http://schemas.microsoft.com/office/drawing/2014/main" id="{31E5E85F-D040-44ED-91EA-2369F723D9EC}"/>
              </a:ext>
            </a:extLst>
          </p:cNvPr>
          <p:cNvSpPr txBox="1"/>
          <p:nvPr/>
        </p:nvSpPr>
        <p:spPr>
          <a:xfrm>
            <a:off x="589568" y="1300261"/>
            <a:ext cx="9347539" cy="872034"/>
          </a:xfrm>
          <a:prstGeom prst="rect">
            <a:avLst/>
          </a:prstGeom>
          <a:noFill/>
        </p:spPr>
        <p:txBody>
          <a:bodyPr wrap="square">
            <a:spAutoFit/>
          </a:bodyPr>
          <a:lstStyle/>
          <a:p>
            <a:pPr>
              <a:lnSpc>
                <a:spcPct val="150000"/>
              </a:lnSpc>
            </a:pPr>
            <a:r>
              <a:rPr lang="en-US" sz="1800" b="1" i="1" u="sng">
                <a:solidFill>
                  <a:srgbClr val="FF0000"/>
                </a:solidFill>
                <a:latin typeface="Arial" panose="020B0604020202020204" pitchFamily="34" charset="0"/>
                <a:cs typeface="Arial" panose="020B0604020202020204" pitchFamily="34" charset="0"/>
              </a:rPr>
              <a:t>CALL TO ACTION COPY FOR UEC / OTHER RELEVANT ROLES:</a:t>
            </a:r>
          </a:p>
          <a:p>
            <a:pPr>
              <a:lnSpc>
                <a:spcPct val="150000"/>
              </a:lnSpc>
            </a:pPr>
            <a:r>
              <a:rPr lang="en-US" sz="1800" b="1" i="1">
                <a:solidFill>
                  <a:srgbClr val="FF0000"/>
                </a:solidFill>
                <a:latin typeface="Arial" panose="020B0604020202020204" pitchFamily="34" charset="0"/>
                <a:cs typeface="Arial" panose="020B0604020202020204" pitchFamily="34" charset="0"/>
              </a:rPr>
              <a:t>This can be used for bulletins/websites/press releases, depending on your activity.</a:t>
            </a:r>
          </a:p>
        </p:txBody>
      </p:sp>
      <p:sp>
        <p:nvSpPr>
          <p:cNvPr id="9" name="TextBox 8">
            <a:extLst>
              <a:ext uri="{FF2B5EF4-FFF2-40B4-BE49-F238E27FC236}">
                <a16:creationId xmlns:a16="http://schemas.microsoft.com/office/drawing/2014/main" id="{4D1C648D-0C40-430D-B789-E421D2A85E5A}"/>
              </a:ext>
            </a:extLst>
          </p:cNvPr>
          <p:cNvSpPr txBox="1"/>
          <p:nvPr/>
        </p:nvSpPr>
        <p:spPr>
          <a:xfrm>
            <a:off x="503843" y="2579135"/>
            <a:ext cx="11215438" cy="3659143"/>
          </a:xfrm>
          <a:prstGeom prst="rect">
            <a:avLst/>
          </a:prstGeom>
          <a:noFill/>
        </p:spPr>
        <p:txBody>
          <a:bodyPr wrap="square" rtlCol="0">
            <a:spAutoFit/>
          </a:bodyPr>
          <a:lstStyle/>
          <a:p>
            <a:pPr>
              <a:lnSpc>
                <a:spcPct val="150000"/>
              </a:lnSpc>
            </a:pPr>
            <a:r>
              <a:rPr lang="en-GB" sz="1200" b="1" dirty="0">
                <a:latin typeface="Arial" panose="020B0604020202020204" pitchFamily="34" charset="0"/>
                <a:cs typeface="Arial" panose="020B0604020202020204" pitchFamily="34" charset="0"/>
              </a:rPr>
              <a:t>Acting quickly can save lives; make sure you know how to respond in a Sickle Cell crisis situation. </a:t>
            </a:r>
          </a:p>
          <a:p>
            <a:pPr>
              <a:lnSpc>
                <a:spcPct val="150000"/>
              </a:lnSpc>
            </a:pPr>
            <a:r>
              <a:rPr lang="en-GB" sz="1200" dirty="0">
                <a:latin typeface="Arial" panose="020B0604020202020204" pitchFamily="34" charset="0"/>
                <a:cs typeface="Arial" panose="020B0604020202020204" pitchFamily="34" charset="0"/>
              </a:rPr>
              <a:t>Complete the FREE online training now at: : </a:t>
            </a:r>
            <a:r>
              <a:rPr lang="en-GB" sz="1200" dirty="0">
                <a:latin typeface="Arial" panose="020B0604020202020204" pitchFamily="34" charset="0"/>
                <a:cs typeface="Arial" panose="020B0604020202020204" pitchFamily="34" charset="0"/>
                <a:hlinkClick r:id="rId4"/>
              </a:rPr>
              <a:t>https://www.e-lfh.org.uk/programmes/health-inequalities/</a:t>
            </a:r>
            <a:r>
              <a:rPr lang="en-GB" sz="1200" dirty="0">
                <a:latin typeface="Arial" panose="020B0604020202020204" pitchFamily="34" charset="0"/>
                <a:cs typeface="Arial" panose="020B0604020202020204" pitchFamily="34" charset="0"/>
              </a:rPr>
              <a:t> .</a:t>
            </a:r>
          </a:p>
          <a:p>
            <a:pPr>
              <a:lnSpc>
                <a:spcPct val="150000"/>
              </a:lnSpc>
            </a:pPr>
            <a:r>
              <a:rPr lang="en-GB" sz="1200" dirty="0">
                <a:latin typeface="Arial" panose="020B0604020202020204" pitchFamily="34" charset="0"/>
                <a:cs typeface="Arial" panose="020B0604020202020204" pitchFamily="34" charset="0"/>
              </a:rPr>
              <a:t>If someone has these symptoms, they should receive </a:t>
            </a:r>
            <a:r>
              <a:rPr lang="en-GB" sz="1200" b="1" dirty="0">
                <a:latin typeface="Arial" panose="020B0604020202020204" pitchFamily="34" charset="0"/>
                <a:cs typeface="Arial" panose="020B0604020202020204" pitchFamily="34" charset="0"/>
              </a:rPr>
              <a:t>urgent medical attention:</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Pain</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Signs of infection including fever</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One-sided paralysis or weakness in the face, arms or legs</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Confusion</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Difficulty walking or talking</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Sudden visual changes</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Unexplained numbness</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Severe headache</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Breathlessness, chest pain or low oxygen levels</a:t>
            </a:r>
          </a:p>
          <a:p>
            <a:pPr>
              <a:lnSpc>
                <a:spcPct val="150000"/>
              </a:lnSpc>
            </a:pPr>
            <a:r>
              <a:rPr lang="en-GB" sz="1200" b="1" dirty="0">
                <a:latin typeface="Arial" panose="020B0604020202020204" pitchFamily="34" charset="0"/>
                <a:cs typeface="Arial" panose="020B0604020202020204" pitchFamily="34" charset="0"/>
              </a:rPr>
              <a:t>Acting quickly can save lives.</a:t>
            </a:r>
          </a:p>
        </p:txBody>
      </p:sp>
    </p:spTree>
    <p:extLst>
      <p:ext uri="{BB962C8B-B14F-4D97-AF65-F5344CB8AC3E}">
        <p14:creationId xmlns:p14="http://schemas.microsoft.com/office/powerpoint/2010/main" val="270077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18116" y="390268"/>
            <a:ext cx="9433265"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Get in touch!</a:t>
            </a:r>
          </a:p>
        </p:txBody>
      </p:sp>
      <p:sp>
        <p:nvSpPr>
          <p:cNvPr id="5" name="TextBox 4">
            <a:extLst>
              <a:ext uri="{FF2B5EF4-FFF2-40B4-BE49-F238E27FC236}">
                <a16:creationId xmlns:a16="http://schemas.microsoft.com/office/drawing/2014/main" id="{82567991-3B33-4B31-89D4-A83A66C1A06C}"/>
              </a:ext>
            </a:extLst>
          </p:cNvPr>
          <p:cNvSpPr txBox="1"/>
          <p:nvPr/>
        </p:nvSpPr>
        <p:spPr>
          <a:xfrm>
            <a:off x="418116" y="2060138"/>
            <a:ext cx="10745180" cy="2793842"/>
          </a:xfrm>
          <a:prstGeom prst="rect">
            <a:avLst/>
          </a:prstGeom>
          <a:noFill/>
        </p:spPr>
        <p:txBody>
          <a:bodyPr wrap="square" rtlCol="0">
            <a:spAutoFit/>
          </a:bodyPr>
          <a:lstStyle/>
          <a:p>
            <a:pPr>
              <a:lnSpc>
                <a:spcPct val="150000"/>
              </a:lnSpc>
            </a:pPr>
            <a:r>
              <a:rPr lang="en-US" sz="2400" b="1">
                <a:solidFill>
                  <a:srgbClr val="005EB8"/>
                </a:solidFill>
                <a:latin typeface="Arial" panose="020B0604020202020204" pitchFamily="34" charset="0"/>
                <a:cs typeface="Arial" panose="020B0604020202020204" pitchFamily="34" charset="0"/>
              </a:rPr>
              <a:t>Send feedback and questions – or let us know how your activity performed by email to the Healthcare Inequalities Improvement comms team at:</a:t>
            </a:r>
          </a:p>
          <a:p>
            <a:pPr>
              <a:lnSpc>
                <a:spcPct val="150000"/>
              </a:lnSpc>
            </a:pPr>
            <a:endParaRPr lang="en-US" sz="2400" b="1">
              <a:solidFill>
                <a:srgbClr val="005EB8"/>
              </a:solidFill>
              <a:latin typeface="Arial" panose="020B0604020202020204" pitchFamily="34" charset="0"/>
              <a:cs typeface="Arial" panose="020B0604020202020204" pitchFamily="34" charset="0"/>
            </a:endParaRPr>
          </a:p>
          <a:p>
            <a:pPr>
              <a:lnSpc>
                <a:spcPct val="150000"/>
              </a:lnSpc>
            </a:pPr>
            <a:r>
              <a:rPr lang="en-US" sz="2400" b="1">
                <a:solidFill>
                  <a:srgbClr val="005EB8"/>
                </a:solidFill>
                <a:latin typeface="Arial" panose="020B0604020202020204" pitchFamily="34" charset="0"/>
                <a:cs typeface="Arial" panose="020B0604020202020204" pitchFamily="34" charset="0"/>
                <a:hlinkClick r:id="rId3"/>
              </a:rPr>
              <a:t>england.hicomms@nhs.net</a:t>
            </a:r>
            <a:r>
              <a:rPr lang="en-US" sz="2400" b="1">
                <a:solidFill>
                  <a:srgbClr val="005EB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050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What is the campaign?</a:t>
            </a:r>
          </a:p>
        </p:txBody>
      </p:sp>
      <p:sp>
        <p:nvSpPr>
          <p:cNvPr id="9" name="TextBox 8">
            <a:extLst>
              <a:ext uri="{FF2B5EF4-FFF2-40B4-BE49-F238E27FC236}">
                <a16:creationId xmlns:a16="http://schemas.microsoft.com/office/drawing/2014/main" id="{4AF9D709-AD54-4072-9233-9179F778DE77}"/>
              </a:ext>
            </a:extLst>
          </p:cNvPr>
          <p:cNvSpPr txBox="1"/>
          <p:nvPr/>
        </p:nvSpPr>
        <p:spPr>
          <a:xfrm>
            <a:off x="573874" y="1312358"/>
            <a:ext cx="6279102" cy="6487160"/>
          </a:xfrm>
          <a:prstGeom prst="rect">
            <a:avLst/>
          </a:prstGeom>
          <a:noFill/>
        </p:spPr>
        <p:txBody>
          <a:bodyPr wrap="square" rtlCol="0">
            <a:spAutoFit/>
          </a:bodyPr>
          <a:lstStyle/>
          <a:p>
            <a:r>
              <a:rPr lang="en-US" sz="2400" b="1" dirty="0">
                <a:solidFill>
                  <a:srgbClr val="005EB8"/>
                </a:solidFill>
                <a:latin typeface="Arial" panose="020B0604020202020204" pitchFamily="34" charset="0"/>
                <a:cs typeface="Arial" panose="020B0604020202020204" pitchFamily="34" charset="0"/>
              </a:rPr>
              <a:t>Overview </a:t>
            </a:r>
          </a:p>
          <a:p>
            <a:endParaRPr lang="en-US" sz="2400" b="1" dirty="0">
              <a:solidFill>
                <a:srgbClr val="005EB8"/>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NHS England and NHS Improvement is continuing it’s Sickle Cell awareness campaign ahead of World Sickle Cell Day 2023.</a:t>
            </a:r>
          </a:p>
          <a:p>
            <a:pPr lvl="0"/>
            <a:endParaRPr lang="en-US" dirty="0">
              <a:latin typeface="Arial" panose="020B0604020202020204" pitchFamily="34" charset="0"/>
              <a:cs typeface="Arial" panose="020B0604020202020204" pitchFamily="34" charset="0"/>
            </a:endParaRPr>
          </a:p>
          <a:p>
            <a:r>
              <a:rPr lang="en-US" sz="2400" b="1" dirty="0">
                <a:solidFill>
                  <a:srgbClr val="005EB8"/>
                </a:solidFill>
                <a:latin typeface="Arial" panose="020B0604020202020204" pitchFamily="34" charset="0"/>
                <a:cs typeface="Arial" panose="020B0604020202020204" pitchFamily="34" charset="0"/>
              </a:rPr>
              <a:t>Objectives/Aims</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The campaign, which is part of a bigger drive to improve sickle cell care across the NHS, aims to increase awareness of the key signs and symptoms of a Sickle Cell crisis, particularly among urgent emergency care staff and those living with the condition and their carers.</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It also aims to promote and generate uptake of a new e-learning module about the condition and the healthcare inequalities related to it.</a:t>
            </a:r>
          </a:p>
          <a:p>
            <a:pPr>
              <a:lnSpc>
                <a:spcPct val="150000"/>
              </a:lnSpc>
            </a:pPr>
            <a:endParaRPr lang="en-US" sz="2000" b="1" dirty="0">
              <a:solidFill>
                <a:srgbClr val="005EB8"/>
              </a:solidFill>
              <a:latin typeface="Arial" panose="020B0604020202020204" pitchFamily="34" charset="0"/>
              <a:cs typeface="Arial" panose="020B0604020202020204" pitchFamily="34" charset="0"/>
            </a:endParaRPr>
          </a:p>
          <a:p>
            <a:pPr>
              <a:lnSpc>
                <a:spcPct val="150000"/>
              </a:lnSpc>
            </a:pPr>
            <a:endParaRPr lang="en-US" sz="2000" b="1" dirty="0">
              <a:solidFill>
                <a:srgbClr val="005EB8"/>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400" b="1" dirty="0">
              <a:solidFill>
                <a:srgbClr val="005EB8"/>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B5A2CC0-1865-4695-9476-CA8790C3BCD9}"/>
              </a:ext>
            </a:extLst>
          </p:cNvPr>
          <p:cNvPicPr>
            <a:picLocks noChangeAspect="1"/>
          </p:cNvPicPr>
          <p:nvPr/>
        </p:nvPicPr>
        <p:blipFill>
          <a:blip r:embed="rId3"/>
          <a:stretch>
            <a:fillRect/>
          </a:stretch>
        </p:blipFill>
        <p:spPr>
          <a:xfrm>
            <a:off x="8276421" y="1276568"/>
            <a:ext cx="3341705" cy="4739011"/>
          </a:xfrm>
          <a:prstGeom prst="rect">
            <a:avLst/>
          </a:prstGeom>
        </p:spPr>
      </p:pic>
    </p:spTree>
    <p:extLst>
      <p:ext uri="{BB962C8B-B14F-4D97-AF65-F5344CB8AC3E}">
        <p14:creationId xmlns:p14="http://schemas.microsoft.com/office/powerpoint/2010/main" val="38965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363233" cy="923330"/>
          </a:xfrm>
          <a:prstGeom prst="rect">
            <a:avLst/>
          </a:prstGeom>
          <a:noFill/>
        </p:spPr>
        <p:txBody>
          <a:bodyPr wrap="square" lIns="91440" tIns="45720" rIns="91440" bIns="45720" rtlCol="0" anchor="t">
            <a:spAutoFit/>
          </a:bodyPr>
          <a:lstStyle/>
          <a:p>
            <a:r>
              <a:rPr lang="en-US" sz="5400" b="1" dirty="0">
                <a:solidFill>
                  <a:srgbClr val="005EB8"/>
                </a:solidFill>
                <a:latin typeface="Arial"/>
                <a:cs typeface="Arial"/>
              </a:rPr>
              <a:t>Audience</a:t>
            </a:r>
          </a:p>
        </p:txBody>
      </p:sp>
      <p:sp>
        <p:nvSpPr>
          <p:cNvPr id="9" name="TextBox 8">
            <a:extLst>
              <a:ext uri="{FF2B5EF4-FFF2-40B4-BE49-F238E27FC236}">
                <a16:creationId xmlns:a16="http://schemas.microsoft.com/office/drawing/2014/main" id="{4AF9D709-AD54-4072-9233-9179F778DE77}"/>
              </a:ext>
            </a:extLst>
          </p:cNvPr>
          <p:cNvSpPr txBox="1"/>
          <p:nvPr/>
        </p:nvSpPr>
        <p:spPr>
          <a:xfrm>
            <a:off x="599087" y="2304311"/>
            <a:ext cx="7540185" cy="2677656"/>
          </a:xfrm>
          <a:prstGeom prst="rect">
            <a:avLst/>
          </a:prstGeom>
          <a:noFill/>
        </p:spPr>
        <p:txBody>
          <a:bodyPr wrap="square" lIns="91440" tIns="45720" rIns="91440" bIns="45720" rtlCol="0" anchor="t">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Audience(s)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NHS Urgent Emergency Care staff​</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GPs, Practice Nurses​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Other primary care staff​</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People living with Sickle Cell disease / carers / wider communities</a:t>
            </a:r>
            <a:endParaRPr lang="en-US" dirty="0">
              <a:latin typeface="Arial" panose="020B0604020202020204" pitchFamily="34" charset="0"/>
              <a:cs typeface="Arial" panose="020B0604020202020204" pitchFamily="34" charset="0"/>
            </a:endParaRPr>
          </a:p>
          <a:p>
            <a:endParaRPr lang="en-US" sz="2400" b="1" dirty="0">
              <a:solidFill>
                <a:srgbClr val="005EB8"/>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B2BF871-EDC2-42F7-A9F9-93CF157392BC}"/>
              </a:ext>
            </a:extLst>
          </p:cNvPr>
          <p:cNvPicPr>
            <a:picLocks noChangeAspect="1"/>
          </p:cNvPicPr>
          <p:nvPr/>
        </p:nvPicPr>
        <p:blipFill>
          <a:blip r:embed="rId3"/>
          <a:stretch>
            <a:fillRect/>
          </a:stretch>
        </p:blipFill>
        <p:spPr>
          <a:xfrm>
            <a:off x="8355105" y="1979940"/>
            <a:ext cx="3370725" cy="3003843"/>
          </a:xfrm>
          <a:prstGeom prst="rect">
            <a:avLst/>
          </a:prstGeom>
        </p:spPr>
      </p:pic>
    </p:spTree>
    <p:extLst>
      <p:ext uri="{BB962C8B-B14F-4D97-AF65-F5344CB8AC3E}">
        <p14:creationId xmlns:p14="http://schemas.microsoft.com/office/powerpoint/2010/main" val="69301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189068"/>
            <a:ext cx="11383356" cy="5632311"/>
          </a:xfrm>
          <a:prstGeom prst="rect">
            <a:avLst/>
          </a:prstGeom>
          <a:noFill/>
        </p:spPr>
        <p:txBody>
          <a:bodyPr wrap="square" rtlCol="0">
            <a:spAutoFit/>
          </a:bodyPr>
          <a:lstStyle/>
          <a:p>
            <a:pPr>
              <a:lnSpc>
                <a:spcPct val="150000"/>
              </a:lnSpc>
            </a:pPr>
            <a:r>
              <a:rPr lang="en-US" sz="2400" b="1">
                <a:solidFill>
                  <a:srgbClr val="005EB8"/>
                </a:solidFill>
                <a:latin typeface="Arial" panose="020B0604020202020204" pitchFamily="34" charset="0"/>
                <a:cs typeface="Arial" panose="020B0604020202020204" pitchFamily="34" charset="0"/>
              </a:rPr>
              <a:t>Key messages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NHS England and NHS Improvement is launching a new Sickle Cell awareness campaign ahead of World Sickle Cell Day 2022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The campaign, which is part of a bigger drive to improve sickle cell care across the NHS, aims to increase awareness of the key signs and symptoms of a Sickle Cell crisis, particularly among urgent emergency care staff and those living with the condition and their carers.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Anyone can be born with Sickle Cell disorder, but it is most common amongst people from a black Caribbean or black African background</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If a person has any of these symptoms, immediate action should be taken as they could be signs of a Sickle Cell crisis or complication:</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Pain</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Signs of infection including fever</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One-sided paralysis or weakness in the face, arms or legs</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Confusion</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Difficulty walking or talking</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Sudden visual changes</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Unexplained numbness</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Severe headache</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Breathlessness, chest pain or low oxygen levels</a:t>
            </a:r>
          </a:p>
        </p:txBody>
      </p:sp>
    </p:spTree>
    <p:extLst>
      <p:ext uri="{BB962C8B-B14F-4D97-AF65-F5344CB8AC3E}">
        <p14:creationId xmlns:p14="http://schemas.microsoft.com/office/powerpoint/2010/main" val="46059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963954"/>
            <a:ext cx="11383356" cy="5909310"/>
          </a:xfrm>
          <a:prstGeom prst="rect">
            <a:avLst/>
          </a:prstGeom>
          <a:noFill/>
        </p:spPr>
        <p:txBody>
          <a:bodyPr wrap="square" rtlCol="0">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Key messages continued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Acting quickly can save lives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If someone has these symptoms, they should seek urgent medical attention – this may be via A&amp;E, 999 or their local haematology unit – and should be treated immediately.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Patients admitted to the hospital for sickle cell complications should be referred promptly to and treated by haematologists or clinicians with expertise in sickle cell disorders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training module for NHS staff is available to support increased knowledge of the condition and how to treat it. The training module also includes information on healthcare inequalities related to the condition: </a:t>
            </a:r>
            <a:r>
              <a:rPr lang="en-GB" dirty="0">
                <a:latin typeface="Arial" panose="020B0604020202020204" pitchFamily="34" charset="0"/>
                <a:cs typeface="Arial" panose="020B0604020202020204" pitchFamily="34" charset="0"/>
                <a:hlinkClick r:id="rId3"/>
              </a:rPr>
              <a:t>https://www.e-lfh.org.uk/programmes/health-inequalities/</a:t>
            </a:r>
            <a:r>
              <a:rPr lang="en-GB" dirty="0">
                <a:latin typeface="Arial" panose="020B0604020202020204" pitchFamily="34" charset="0"/>
                <a:cs typeface="Arial" panose="020B0604020202020204" pitchFamily="34" charset="0"/>
              </a:rPr>
              <a:t> </a:t>
            </a:r>
            <a:endParaRPr lang="en-US" sz="2000" b="1" dirty="0">
              <a:solidFill>
                <a:srgbClr val="005EB8"/>
              </a:solidFill>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Call to action</a:t>
            </a:r>
            <a:endParaRPr lang="en-US" sz="1600" b="1" i="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If someone has symptoms of a crisis, they should seek urgent medical attention – this may be via A&amp;E, 999 or their local haematology unit – and should be treated immediately.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NHS staff can complete a free e-learning module to support increased knowledge of the condition and how to treat it. The training module also includes information on healthcare inequalities related to the condition:</a:t>
            </a:r>
            <a:r>
              <a:rPr lang="en-GB" dirty="0"/>
              <a:t> </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3"/>
              </a:rPr>
              <a:t>https://www.e-lfh.org.uk/programmes/health-inequalities/</a:t>
            </a:r>
            <a:r>
              <a:rPr lang="en-GB" dirty="0">
                <a:latin typeface="Arial" panose="020B0604020202020204" pitchFamily="34" charset="0"/>
                <a:cs typeface="Arial" panose="020B0604020202020204" pitchFamily="34" charset="0"/>
              </a:rPr>
              <a:t> </a:t>
            </a:r>
            <a:endParaRPr lang="en-US" sz="2000" b="1" dirty="0">
              <a:solidFill>
                <a:srgbClr val="005EB8"/>
              </a:solidFill>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Are there </a:t>
            </a:r>
            <a:r>
              <a:rPr lang="en-US" sz="2400" b="1" dirty="0" err="1">
                <a:solidFill>
                  <a:srgbClr val="005EB8"/>
                </a:solidFill>
                <a:latin typeface="Arial" panose="020B0604020202020204" pitchFamily="34" charset="0"/>
                <a:cs typeface="Arial" panose="020B0604020202020204" pitchFamily="34" charset="0"/>
              </a:rPr>
              <a:t>regionalised</a:t>
            </a:r>
            <a:r>
              <a:rPr lang="en-US" sz="2400" b="1" dirty="0">
                <a:solidFill>
                  <a:srgbClr val="005EB8"/>
                </a:solidFill>
                <a:latin typeface="Arial" panose="020B0604020202020204" pitchFamily="34" charset="0"/>
                <a:cs typeface="Arial" panose="020B0604020202020204" pitchFamily="34" charset="0"/>
              </a:rPr>
              <a:t> messages?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 Regions can include local stats on patients living with Sickle Cell, especially London and other high black Caribbean/African-populated areas.</a:t>
            </a:r>
          </a:p>
        </p:txBody>
      </p:sp>
    </p:spTree>
    <p:extLst>
      <p:ext uri="{BB962C8B-B14F-4D97-AF65-F5344CB8AC3E}">
        <p14:creationId xmlns:p14="http://schemas.microsoft.com/office/powerpoint/2010/main" val="62440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New messages for 2023</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659523"/>
            <a:ext cx="11383356" cy="3231654"/>
          </a:xfrm>
          <a:prstGeom prst="rect">
            <a:avLst/>
          </a:prstGeom>
          <a:noFill/>
        </p:spPr>
        <p:txBody>
          <a:bodyPr wrap="square" rtlCol="0">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Key messages – New for 2023 </a:t>
            </a:r>
            <a:r>
              <a:rPr lang="en-US" sz="2400" b="1" dirty="0">
                <a:solidFill>
                  <a:srgbClr val="FF0000"/>
                </a:solidFill>
                <a:latin typeface="Arial" panose="020B0604020202020204" pitchFamily="34" charset="0"/>
                <a:cs typeface="Arial" panose="020B0604020202020204" pitchFamily="34" charset="0"/>
              </a:rPr>
              <a:t>(embargoed until 19 June 2023)</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 World Sickle Cell Day 2023, NHS England has announced it will open up to six new clinics to provide thousands of people with sickle cell disease pain relief when they suffer a </a:t>
            </a:r>
            <a:r>
              <a:rPr lang="en-GB">
                <a:latin typeface="Arial" panose="020B0604020202020204" pitchFamily="34" charset="0"/>
                <a:cs typeface="Arial" panose="020B0604020202020204" pitchFamily="34" charset="0"/>
              </a:rPr>
              <a:t>life-threatening crisis</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new Hyperacute Units funded by the NHS will be set up in parts of the country with the highest number of sickle cell patients including London, Birmingham and Manchester by the end of 2023.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NHS England is also committing to ensuring every person living with sickle cell has access to a digital care plan. This will allow healthcare professionals to access a patient’s care plan thus enabling seamless care.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From June 2023, patients will also be given a card to help identify them as a sickle cell patient and speed up access to appropriate support when they attend A&amp;E. </a:t>
            </a:r>
          </a:p>
          <a:p>
            <a:endParaRPr lang="en-GB" sz="24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1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189068"/>
            <a:ext cx="11383356" cy="4801314"/>
          </a:xfrm>
          <a:prstGeom prst="rect">
            <a:avLst/>
          </a:prstGeom>
          <a:noFill/>
        </p:spPr>
        <p:txBody>
          <a:bodyPr wrap="square" lIns="91440" tIns="45720" rIns="91440" bIns="45720" rtlCol="0" anchor="t">
            <a:spAutoFit/>
          </a:bodyPr>
          <a:lstStyle/>
          <a:p>
            <a:pPr>
              <a:lnSpc>
                <a:spcPct val="150000"/>
              </a:lnSpc>
            </a:pPr>
            <a:r>
              <a:rPr lang="en-US" sz="2400" b="1">
                <a:solidFill>
                  <a:srgbClr val="005EB8"/>
                </a:solidFill>
                <a:latin typeface="Arial" panose="020B0604020202020204" pitchFamily="34" charset="0"/>
                <a:cs typeface="Arial" panose="020B0604020202020204" pitchFamily="34" charset="0"/>
              </a:rPr>
              <a:t>Secondary messages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Sickle cell disorder is the name for a group of inherited red blood cell disorders. The most serious type is called sickle cell anaemia. People with sickle cell disease produce unusually shaped red blood cells that can cause excruciating pain and other problems because they do not live as long as healthy blood cells and can block blood vessels.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Sickle cell disorder is a serious and lifelong health condition, although treatment can help manage many of the symptoms, reduce organ damage and prolong life.</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Painful episodes are referred to as sickle cell crises. Treatment includes strong painkillers such as morphine to control the pain, intravenous fluids and oxygen.</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All patients presenting with acute sickle pain should receive initial analgesia within 30 minutes and have achieved good pain relief within two hours.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Over half of sickle cell disease patients living in the most deprived areas experience re-admission to hospital in comparison with 28% among those hospitalised from the least deprived areas. Sickle cell patients admitted from the most deprived areas are twice as likely to die in hospital in comparison with those admitted from the least deprived areas. The campaign aims to reach these areas as a priority.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26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Top three ways to help</a:t>
            </a:r>
          </a:p>
        </p:txBody>
      </p:sp>
      <p:sp>
        <p:nvSpPr>
          <p:cNvPr id="5" name="TextBox 4">
            <a:extLst>
              <a:ext uri="{FF2B5EF4-FFF2-40B4-BE49-F238E27FC236}">
                <a16:creationId xmlns:a16="http://schemas.microsoft.com/office/drawing/2014/main" id="{6F24DAEE-54C2-4FBB-A4A5-D1B7F4385394}"/>
              </a:ext>
            </a:extLst>
          </p:cNvPr>
          <p:cNvSpPr txBox="1"/>
          <p:nvPr/>
        </p:nvSpPr>
        <p:spPr>
          <a:xfrm>
            <a:off x="503844" y="1536169"/>
            <a:ext cx="6281269" cy="4247317"/>
          </a:xfrm>
          <a:prstGeom prst="rect">
            <a:avLst/>
          </a:prstGeom>
          <a:noFill/>
        </p:spPr>
        <p:txBody>
          <a:bodyPr wrap="square" rtlCol="0">
            <a:spAutoFit/>
          </a:bodyPr>
          <a:lstStyle/>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Share our messages on social media, email and staff intranets – especially encouraging staff to complete the new e-learning module. Think about profiling staff that have completed the module and/or work in the treatment of Sickle Cell</a:t>
            </a:r>
          </a:p>
          <a:p>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Download campaign materials from the Campaign Resource Centre and share with colleagues, local communications networks, community organisations </a:t>
            </a:r>
            <a:r>
              <a:rPr lang="en-US" err="1">
                <a:latin typeface="Arial" panose="020B0604020202020204" pitchFamily="34" charset="0"/>
                <a:cs typeface="Arial" panose="020B0604020202020204" pitchFamily="34" charset="0"/>
              </a:rPr>
              <a:t>etc</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Produce </a:t>
            </a:r>
            <a:r>
              <a:rPr lang="en-US" err="1">
                <a:latin typeface="Arial" panose="020B0604020202020204" pitchFamily="34" charset="0"/>
                <a:cs typeface="Arial" panose="020B0604020202020204" pitchFamily="34" charset="0"/>
              </a:rPr>
              <a:t>localised</a:t>
            </a:r>
            <a:r>
              <a:rPr lang="en-US">
                <a:latin typeface="Arial" panose="020B0604020202020204" pitchFamily="34" charset="0"/>
                <a:cs typeface="Arial" panose="020B0604020202020204" pitchFamily="34" charset="0"/>
              </a:rPr>
              <a:t> media releases – include local stats about people living with Sickle Cell in your area, what you are doing locally to improve care for people with Sickle Cell, local relevant spokespeople encouraging staff to complete the e-learning module</a:t>
            </a:r>
          </a:p>
        </p:txBody>
      </p:sp>
      <p:pic>
        <p:nvPicPr>
          <p:cNvPr id="2" name="Picture 1">
            <a:extLst>
              <a:ext uri="{FF2B5EF4-FFF2-40B4-BE49-F238E27FC236}">
                <a16:creationId xmlns:a16="http://schemas.microsoft.com/office/drawing/2014/main" id="{A373E077-449C-48A8-A0A8-39224EDF8720}"/>
              </a:ext>
            </a:extLst>
          </p:cNvPr>
          <p:cNvPicPr>
            <a:picLocks noChangeAspect="1"/>
          </p:cNvPicPr>
          <p:nvPr/>
        </p:nvPicPr>
        <p:blipFill>
          <a:blip r:embed="rId3"/>
          <a:stretch>
            <a:fillRect/>
          </a:stretch>
        </p:blipFill>
        <p:spPr>
          <a:xfrm>
            <a:off x="7776839" y="1355215"/>
            <a:ext cx="3620331" cy="5104985"/>
          </a:xfrm>
          <a:prstGeom prst="rect">
            <a:avLst/>
          </a:prstGeom>
        </p:spPr>
      </p:pic>
    </p:spTree>
    <p:extLst>
      <p:ext uri="{BB962C8B-B14F-4D97-AF65-F5344CB8AC3E}">
        <p14:creationId xmlns:p14="http://schemas.microsoft.com/office/powerpoint/2010/main" val="223087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Resources to use</a:t>
            </a:r>
          </a:p>
        </p:txBody>
      </p:sp>
      <p:sp>
        <p:nvSpPr>
          <p:cNvPr id="5" name="TextBox 4">
            <a:extLst>
              <a:ext uri="{FF2B5EF4-FFF2-40B4-BE49-F238E27FC236}">
                <a16:creationId xmlns:a16="http://schemas.microsoft.com/office/drawing/2014/main" id="{CFA50089-574E-4393-8833-CF924D794CD8}"/>
              </a:ext>
            </a:extLst>
          </p:cNvPr>
          <p:cNvSpPr txBox="1"/>
          <p:nvPr/>
        </p:nvSpPr>
        <p:spPr>
          <a:xfrm>
            <a:off x="589570" y="1595297"/>
            <a:ext cx="6674260" cy="3323987"/>
          </a:xfrm>
          <a:prstGeom prst="rect">
            <a:avLst/>
          </a:prstGeom>
          <a:noFill/>
        </p:spPr>
        <p:txBody>
          <a:bodyPr wrap="square" lIns="91440" tIns="45720" rIns="91440" bIns="45720" rtlCol="0" anchor="t">
            <a:spAutoFit/>
          </a:bodyPr>
          <a:lstStyle/>
          <a:p>
            <a:r>
              <a:rPr lang="en-US" sz="2400" b="1" dirty="0">
                <a:solidFill>
                  <a:srgbClr val="005EB8"/>
                </a:solidFill>
                <a:latin typeface="Arial"/>
                <a:cs typeface="Arial"/>
              </a:rPr>
              <a:t>You can find all resources on the </a:t>
            </a:r>
            <a:r>
              <a:rPr lang="en-US" sz="2400" b="1" dirty="0">
                <a:solidFill>
                  <a:srgbClr val="005EB8"/>
                </a:solidFill>
                <a:latin typeface="Arial"/>
                <a:cs typeface="Arial"/>
                <a:hlinkClick r:id="rId3"/>
              </a:rPr>
              <a:t>Campaign Resource Centre</a:t>
            </a:r>
            <a:endParaRPr lang="en-US" sz="2400" b="1" dirty="0">
              <a:solidFill>
                <a:srgbClr val="005EB8"/>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Resources include:</a:t>
            </a:r>
          </a:p>
          <a:p>
            <a:endParaRPr lang="en-US" dirty="0">
              <a:latin typeface="Arial" panose="020B0604020202020204" pitchFamily="34" charset="0"/>
              <a:cs typeface="Arial" panose="020B0604020202020204" pitchFamily="34" charset="0"/>
            </a:endParaRPr>
          </a:p>
          <a:p>
            <a:pPr marL="342900" indent="-342900">
              <a:buFontTx/>
              <a:buChar char="-"/>
            </a:pPr>
            <a:r>
              <a:rPr lang="en-US" dirty="0">
                <a:latin typeface="Arial" panose="020B0604020202020204" pitchFamily="34" charset="0"/>
                <a:cs typeface="Arial" panose="020B0604020202020204" pitchFamily="34" charset="0"/>
              </a:rPr>
              <a:t>Social media graphics </a:t>
            </a:r>
          </a:p>
          <a:p>
            <a:pPr marL="342900" indent="-342900">
              <a:buFontTx/>
              <a:buChar char="-"/>
            </a:pPr>
            <a:r>
              <a:rPr lang="en-US" dirty="0">
                <a:latin typeface="Arial" panose="020B0604020202020204" pitchFamily="34" charset="0"/>
                <a:cs typeface="Arial" panose="020B0604020202020204" pitchFamily="34" charset="0"/>
              </a:rPr>
              <a:t>Posters and leaflets</a:t>
            </a:r>
          </a:p>
          <a:p>
            <a:pPr marL="342900" indent="-342900">
              <a:buFontTx/>
              <a:buChar char="-"/>
            </a:pPr>
            <a:r>
              <a:rPr lang="en-US" dirty="0">
                <a:latin typeface="Arial" panose="020B0604020202020204" pitchFamily="34" charset="0"/>
                <a:cs typeface="Arial" panose="020B0604020202020204" pitchFamily="34" charset="0"/>
              </a:rPr>
              <a:t>Pull-up banners</a:t>
            </a:r>
          </a:p>
          <a:p>
            <a:pPr marL="342900" indent="-342900">
              <a:buFontTx/>
              <a:buChar char="-"/>
            </a:pPr>
            <a:r>
              <a:rPr lang="en-US" dirty="0">
                <a:latin typeface="Arial" panose="020B0604020202020204" pitchFamily="34" charset="0"/>
                <a:cs typeface="Arial" panose="020B0604020202020204" pitchFamily="34" charset="0"/>
              </a:rPr>
              <a:t>Patient card </a:t>
            </a:r>
          </a:p>
          <a:p>
            <a:pPr marL="342900" indent="-342900">
              <a:buFontTx/>
              <a:buChar char="-"/>
            </a:pPr>
            <a:r>
              <a:rPr lang="en-US" dirty="0">
                <a:latin typeface="Arial" panose="020B0604020202020204" pitchFamily="34" charset="0"/>
                <a:cs typeface="Arial" panose="020B0604020202020204" pitchFamily="34" charset="0"/>
              </a:rPr>
              <a:t>Digital screens</a:t>
            </a:r>
          </a:p>
          <a:p>
            <a:pPr marL="342900" indent="-342900">
              <a:buFontTx/>
              <a:buChar char="-"/>
            </a:pPr>
            <a:r>
              <a:rPr lang="en-US" dirty="0">
                <a:latin typeface="Arial" panose="020B0604020202020204" pitchFamily="34" charset="0"/>
                <a:cs typeface="Arial" panose="020B0604020202020204" pitchFamily="34" charset="0"/>
              </a:rPr>
              <a:t>Email signatures</a:t>
            </a:r>
          </a:p>
        </p:txBody>
      </p:sp>
      <p:pic>
        <p:nvPicPr>
          <p:cNvPr id="9" name="Picture 8">
            <a:extLst>
              <a:ext uri="{FF2B5EF4-FFF2-40B4-BE49-F238E27FC236}">
                <a16:creationId xmlns:a16="http://schemas.microsoft.com/office/drawing/2014/main" id="{CEE98F2B-C765-480D-A88C-1342223FAE88}"/>
              </a:ext>
            </a:extLst>
          </p:cNvPr>
          <p:cNvPicPr>
            <a:picLocks noChangeAspect="1"/>
          </p:cNvPicPr>
          <p:nvPr/>
        </p:nvPicPr>
        <p:blipFill>
          <a:blip r:embed="rId4"/>
          <a:stretch>
            <a:fillRect/>
          </a:stretch>
        </p:blipFill>
        <p:spPr>
          <a:xfrm>
            <a:off x="7263830" y="1847839"/>
            <a:ext cx="4775752" cy="1581161"/>
          </a:xfrm>
          <a:prstGeom prst="rect">
            <a:avLst/>
          </a:prstGeom>
        </p:spPr>
      </p:pic>
      <p:pic>
        <p:nvPicPr>
          <p:cNvPr id="2" name="Picture 1">
            <a:extLst>
              <a:ext uri="{FF2B5EF4-FFF2-40B4-BE49-F238E27FC236}">
                <a16:creationId xmlns:a16="http://schemas.microsoft.com/office/drawing/2014/main" id="{3F38104F-739D-4E50-8BC5-6390BA15C676}"/>
              </a:ext>
            </a:extLst>
          </p:cNvPr>
          <p:cNvPicPr>
            <a:picLocks noChangeAspect="1"/>
          </p:cNvPicPr>
          <p:nvPr/>
        </p:nvPicPr>
        <p:blipFill>
          <a:blip r:embed="rId5"/>
          <a:stretch>
            <a:fillRect/>
          </a:stretch>
        </p:blipFill>
        <p:spPr>
          <a:xfrm>
            <a:off x="7757589" y="3681542"/>
            <a:ext cx="3971925" cy="2981325"/>
          </a:xfrm>
          <a:prstGeom prst="rect">
            <a:avLst/>
          </a:prstGeom>
        </p:spPr>
      </p:pic>
    </p:spTree>
    <p:extLst>
      <p:ext uri="{BB962C8B-B14F-4D97-AF65-F5344CB8AC3E}">
        <p14:creationId xmlns:p14="http://schemas.microsoft.com/office/powerpoint/2010/main" val="3345550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59691362-af51-4083-96c3-65bd7216c2d9">
      <Terms xmlns="http://schemas.microsoft.com/office/infopath/2007/PartnerControls"/>
    </lcf76f155ced4ddcb4097134ff3c332f>
    <_ip_UnifiedCompliancePolicyProperties xmlns="http://schemas.microsoft.com/sharepoint/v3" xsi:nil="true"/>
    <TaxCatchAll xmlns="cccaf3ac-2de9-44d4-aa31-54302fceb5f7" xsi:nil="true"/>
    <_Flow_SignoffStatus xmlns="59691362-af51-4083-96c3-65bd7216c2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62C60FB6C8434DB4C2944F4B6EBF09" ma:contentTypeVersion="18" ma:contentTypeDescription="Create a new document." ma:contentTypeScope="" ma:versionID="bd674627b195cbbfd0ddc02acd7fa11a">
  <xsd:schema xmlns:xsd="http://www.w3.org/2001/XMLSchema" xmlns:xs="http://www.w3.org/2001/XMLSchema" xmlns:p="http://schemas.microsoft.com/office/2006/metadata/properties" xmlns:ns1="http://schemas.microsoft.com/sharepoint/v3" xmlns:ns2="59691362-af51-4083-96c3-65bd7216c2d9" xmlns:ns3="6e89e866-0899-442f-ade9-a42d05845e6d" xmlns:ns4="cccaf3ac-2de9-44d4-aa31-54302fceb5f7" targetNamespace="http://schemas.microsoft.com/office/2006/metadata/properties" ma:root="true" ma:fieldsID="943c9783f90af6d45be64710957a27f6" ns1:_="" ns2:_="" ns3:_="" ns4:_="">
    <xsd:import namespace="http://schemas.microsoft.com/sharepoint/v3"/>
    <xsd:import namespace="59691362-af51-4083-96c3-65bd7216c2d9"/>
    <xsd:import namespace="6e89e866-0899-442f-ade9-a42d05845e6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4: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691362-af51-4083-96c3-65bd7216c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89e866-0899-442f-ade9-a42d05845e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173b3b6-f294-4896-8a1f-cbc1d59d87a1}" ma:internalName="TaxCatchAll" ma:showField="CatchAllData" ma:web="6e89e866-0899-442f-ade9-a42d05845e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47C2E-BD9F-44E5-AC92-6473AC24C5DE}">
  <ds:schemaRefs>
    <ds:schemaRef ds:uri="59691362-af51-4083-96c3-65bd7216c2d9"/>
    <ds:schemaRef ds:uri="6e89e866-0899-442f-ade9-a42d05845e6d"/>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A6B9FA-B1DB-428C-B3A4-2DF2708E7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691362-af51-4083-96c3-65bd7216c2d9"/>
    <ds:schemaRef ds:uri="6e89e866-0899-442f-ade9-a42d05845e6d"/>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A89E0A-D4AE-4B22-945E-7C6ACEDDA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2028</Words>
  <Application>Microsoft Office PowerPoint</Application>
  <PresentationFormat>Widescreen</PresentationFormat>
  <Paragraphs>194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Eva-Marie Clarke</cp:lastModifiedBy>
  <cp:revision>43</cp:revision>
  <cp:lastPrinted>2020-09-18T09:35:49Z</cp:lastPrinted>
  <dcterms:created xsi:type="dcterms:W3CDTF">2020-07-21T10:50:26Z</dcterms:created>
  <dcterms:modified xsi:type="dcterms:W3CDTF">2023-07-03T14:38:50Z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0x0101005962C60FB6C8434DB4C2944F4B6EBF09</vt:lpwstr>
  </property>
  <property fmtid="{D5CDD505-2E9C-101B-9397-08002B2CF9AE}" pid="3" name="MediaServiceImageTags">
    <vt:lpwstr/>
  </property>
</Properties>
</file>