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62" r:id="rId7"/>
    <p:sldId id="259" r:id="rId8"/>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2" d="100"/>
          <a:sy n="62" d="100"/>
        </p:scale>
        <p:origin x="3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AC06C3-DC4B-4C76-A98A-B8E979B5CEBA}"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116376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C06C3-DC4B-4C76-A98A-B8E979B5CEBA}"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274589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C06C3-DC4B-4C76-A98A-B8E979B5CEBA}"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59124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C06C3-DC4B-4C76-A98A-B8E979B5CEBA}"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2468614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C06C3-DC4B-4C76-A98A-B8E979B5CEBA}"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184796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AC06C3-DC4B-4C76-A98A-B8E979B5CEBA}"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292634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AC06C3-DC4B-4C76-A98A-B8E979B5CEBA}" type="datetimeFigureOut">
              <a:rPr lang="en-GB" smtClean="0"/>
              <a:t>06/09/2022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238928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AC06C3-DC4B-4C76-A98A-B8E979B5CEBA}" type="datetimeFigureOut">
              <a:rPr lang="en-GB" smtClean="0"/>
              <a:t>06/09/2022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100231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C06C3-DC4B-4C76-A98A-B8E979B5CEBA}" type="datetimeFigureOut">
              <a:rPr lang="en-GB" smtClean="0"/>
              <a:t>06/09/2022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295725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CAC06C3-DC4B-4C76-A98A-B8E979B5CEBA}"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353168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CAC06C3-DC4B-4C76-A98A-B8E979B5CEBA}"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E3E8A8-570E-403D-82D2-73E07176015D}" type="slidenum">
              <a:rPr lang="en-GB" smtClean="0"/>
              <a:t>‹#›</a:t>
            </a:fld>
            <a:endParaRPr lang="en-GB"/>
          </a:p>
        </p:txBody>
      </p:sp>
    </p:spTree>
    <p:extLst>
      <p:ext uri="{BB962C8B-B14F-4D97-AF65-F5344CB8AC3E}">
        <p14:creationId xmlns:p14="http://schemas.microsoft.com/office/powerpoint/2010/main" val="122596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2CAC06C3-DC4B-4C76-A98A-B8E979B5CEBA}" type="datetimeFigureOut">
              <a:rPr lang="en-GB" smtClean="0"/>
              <a:t>06/09/2022</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9E3E8A8-570E-403D-82D2-73E07176015D}" type="slidenum">
              <a:rPr lang="en-GB" smtClean="0"/>
              <a:t>‹#›</a:t>
            </a:fld>
            <a:endParaRPr lang="en-GB"/>
          </a:p>
        </p:txBody>
      </p:sp>
    </p:spTree>
    <p:extLst>
      <p:ext uri="{BB962C8B-B14F-4D97-AF65-F5344CB8AC3E}">
        <p14:creationId xmlns:p14="http://schemas.microsoft.com/office/powerpoint/2010/main" val="136600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ft.centralmanchesterscp@nhs.net" TargetMode="External"/><Relationship Id="rId2" Type="http://schemas.openxmlformats.org/officeDocument/2006/relationships/hyperlink" Target="mailto:mft.south.scp@nhs.net" TargetMode="External"/><Relationship Id="rId1" Type="http://schemas.openxmlformats.org/officeDocument/2006/relationships/slideLayout" Target="../slideLayouts/slideLayout1.xml"/><Relationship Id="rId4" Type="http://schemas.openxmlformats.org/officeDocument/2006/relationships/hyperlink" Target="mailto:mft.northmanchesterscp@nhs.ne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hsm.manchester.gov.uk/kb5/manchester/directory/advice.page?id=17Mj5WlOny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thrive.org/" TargetMode="External"/><Relationship Id="rId2" Type="http://schemas.openxmlformats.org/officeDocument/2006/relationships/hyperlink" Target="https://mft.nhs.uk/rmch/services/camh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51B24E-C60B-4DAD-B420-6B0BD4E4310A}"/>
              </a:ext>
            </a:extLst>
          </p:cNvPr>
          <p:cNvSpPr/>
          <p:nvPr/>
        </p:nvSpPr>
        <p:spPr>
          <a:xfrm>
            <a:off x="176980" y="103239"/>
            <a:ext cx="6504039" cy="1182820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B6F19EE4-7CAB-41C0-A1E0-F2BCFE9AC1A9}"/>
              </a:ext>
            </a:extLst>
          </p:cNvPr>
          <p:cNvSpPr txBox="1"/>
          <p:nvPr/>
        </p:nvSpPr>
        <p:spPr>
          <a:xfrm>
            <a:off x="309716" y="412955"/>
            <a:ext cx="6194323" cy="954107"/>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Social Communication Pathway (SCP) Referral Process</a:t>
            </a:r>
            <a:endParaRPr lang="en-GB" sz="280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151C8574-7BF0-4B40-AD9C-859047C84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716" y="11314913"/>
            <a:ext cx="1460090" cy="5420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nchester University NHS Foundation Trust">
            <a:extLst>
              <a:ext uri="{FF2B5EF4-FFF2-40B4-BE49-F238E27FC236}">
                <a16:creationId xmlns:a16="http://schemas.microsoft.com/office/drawing/2014/main" id="{BE847F63-31DC-4056-8381-9C96ACCD06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1213" y="11363649"/>
            <a:ext cx="1637071" cy="5037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5065F96-6EF6-4D19-A200-601213050407}"/>
              </a:ext>
            </a:extLst>
          </p:cNvPr>
          <p:cNvSpPr txBox="1"/>
          <p:nvPr/>
        </p:nvSpPr>
        <p:spPr>
          <a:xfrm>
            <a:off x="176980" y="1676778"/>
            <a:ext cx="6238568" cy="8125301"/>
          </a:xfrm>
          <a:prstGeom prst="rect">
            <a:avLst/>
          </a:prstGeom>
          <a:noFill/>
        </p:spPr>
        <p:txBody>
          <a:bodyPr wrap="square" rtlCol="0">
            <a:spAutoFit/>
          </a:bodyPr>
          <a:lstStyle/>
          <a:p>
            <a:r>
              <a:rPr lang="en-US" sz="2400" b="1" u="sng" dirty="0">
                <a:latin typeface="Arial" panose="020B0604020202020204" pitchFamily="34" charset="0"/>
                <a:cs typeface="Arial" panose="020B0604020202020204" pitchFamily="34" charset="0"/>
              </a:rPr>
              <a:t>What is the SCP?</a:t>
            </a:r>
          </a:p>
          <a:p>
            <a:r>
              <a:rPr lang="en-US" sz="2400" dirty="0">
                <a:latin typeface="Arial" panose="020B0604020202020204" pitchFamily="34" charset="0"/>
                <a:cs typeface="Arial" panose="020B0604020202020204" pitchFamily="34" charset="0"/>
              </a:rPr>
              <a:t>The SCP is a specialist assessment team who assess children and young people who might be autistic.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SCP is an assessment only service</a:t>
            </a:r>
            <a:r>
              <a:rPr lang="en-US" sz="2400" dirty="0">
                <a:latin typeface="Arial" panose="020B0604020202020204" pitchFamily="34" charset="0"/>
                <a:cs typeface="Arial" panose="020B0604020202020204" pitchFamily="34" charset="0"/>
              </a:rPr>
              <a:t>. </a:t>
            </a:r>
          </a:p>
          <a:p>
            <a:endParaRPr lang="en-US" sz="2400" u="sng" dirty="0">
              <a:latin typeface="Arial" panose="020B0604020202020204" pitchFamily="34" charset="0"/>
              <a:cs typeface="Arial" panose="020B0604020202020204" pitchFamily="34" charset="0"/>
            </a:endParaRPr>
          </a:p>
          <a:p>
            <a:r>
              <a:rPr lang="en-US" sz="2400" b="1" u="sng" dirty="0">
                <a:latin typeface="Arial" panose="020B0604020202020204" pitchFamily="34" charset="0"/>
                <a:cs typeface="Arial" panose="020B0604020202020204" pitchFamily="34" charset="0"/>
              </a:rPr>
              <a:t>Who can be referred?</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Children must be at least 3 years of age</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Children must have been in attendance of a childcare or education setting for a minimum of 6 months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If the child is of school age, evidence must be provided of the support/intervention that school have put in place for the child over the last 2 terms (SENCO led plan-do-review cycles)</a:t>
            </a:r>
          </a:p>
          <a:p>
            <a:r>
              <a:rPr lang="en-US" sz="2400" dirty="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Your referral will only be considered when we receive both parent and education forms together. </a:t>
            </a:r>
          </a:p>
          <a:p>
            <a:endParaRPr lang="en-GB" dirty="0"/>
          </a:p>
        </p:txBody>
      </p:sp>
    </p:spTree>
    <p:extLst>
      <p:ext uri="{BB962C8B-B14F-4D97-AF65-F5344CB8AC3E}">
        <p14:creationId xmlns:p14="http://schemas.microsoft.com/office/powerpoint/2010/main" val="89060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51B24E-C60B-4DAD-B420-6B0BD4E4310A}"/>
              </a:ext>
            </a:extLst>
          </p:cNvPr>
          <p:cNvSpPr/>
          <p:nvPr/>
        </p:nvSpPr>
        <p:spPr>
          <a:xfrm>
            <a:off x="176980" y="162232"/>
            <a:ext cx="6504039" cy="1182820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EF1A227B-5905-4E1D-8256-937EBCDA9E7A}"/>
              </a:ext>
            </a:extLst>
          </p:cNvPr>
          <p:cNvSpPr txBox="1"/>
          <p:nvPr/>
        </p:nvSpPr>
        <p:spPr>
          <a:xfrm>
            <a:off x="339213" y="309721"/>
            <a:ext cx="6150077" cy="877163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Frequently asked questions: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How long will the assessment process take?</a:t>
            </a:r>
          </a:p>
          <a:p>
            <a:pPr marL="342900" indent="-342900">
              <a:buAutoNum type="alphaUcPeriod"/>
            </a:pPr>
            <a:r>
              <a:rPr lang="en-US" dirty="0">
                <a:latin typeface="Arial" panose="020B0604020202020204" pitchFamily="34" charset="0"/>
                <a:cs typeface="Arial" panose="020B0604020202020204" pitchFamily="34" charset="0"/>
              </a:rPr>
              <a:t>Approximately 3-6 months, depending on the assessments we need to complete.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How long is the waiting list for assessment?</a:t>
            </a:r>
          </a:p>
          <a:p>
            <a:pPr marL="342900" indent="-342900">
              <a:buAutoNum type="alphaUcPeriod"/>
            </a:pPr>
            <a:r>
              <a:rPr lang="en-US" dirty="0">
                <a:latin typeface="Arial" panose="020B0604020202020204" pitchFamily="34" charset="0"/>
                <a:cs typeface="Arial" panose="020B0604020202020204" pitchFamily="34" charset="0"/>
              </a:rPr>
              <a:t>The waiting times vary, we complete the assessments in the order children were referred. Support should be based on identified needs and not rely on the outcome of an assessment by SCP. </a:t>
            </a:r>
          </a:p>
          <a:p>
            <a:pPr marL="342900" indent="-342900">
              <a:buAutoNum type="alphaUcPeriod"/>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What do we need to accept a referral?</a:t>
            </a:r>
          </a:p>
          <a:p>
            <a:pPr marL="342900" indent="-342900">
              <a:buAutoNum type="alphaUcPeriod"/>
            </a:pPr>
            <a:r>
              <a:rPr lang="en-GB" dirty="0">
                <a:latin typeface="Arial" panose="020B0604020202020204" pitchFamily="34" charset="0"/>
                <a:cs typeface="Arial" panose="020B0604020202020204" pitchFamily="34" charset="0"/>
              </a:rPr>
              <a:t>We need 2 forms sent by email:</a:t>
            </a:r>
          </a:p>
          <a:p>
            <a:pPr marL="285750" indent="-285750">
              <a:buFontTx/>
              <a:buChar char="-"/>
            </a:pPr>
            <a:r>
              <a:rPr lang="en-GB" dirty="0">
                <a:latin typeface="Arial" panose="020B0604020202020204" pitchFamily="34" charset="0"/>
                <a:cs typeface="Arial" panose="020B0604020202020204" pitchFamily="34" charset="0"/>
              </a:rPr>
              <a:t>Parent referral form</a:t>
            </a:r>
          </a:p>
          <a:p>
            <a:pPr marL="285750" indent="-285750">
              <a:buFontTx/>
              <a:buChar char="-"/>
            </a:pPr>
            <a:r>
              <a:rPr lang="en-GB" dirty="0">
                <a:latin typeface="Arial" panose="020B0604020202020204" pitchFamily="34" charset="0"/>
                <a:cs typeface="Arial" panose="020B0604020202020204" pitchFamily="34" charset="0"/>
              </a:rPr>
              <a:t>Education referral form (including evidence of SENCO led plan-do-review cycles in school)</a:t>
            </a:r>
          </a:p>
          <a:p>
            <a:pPr marL="285750" indent="-285750">
              <a:buFontTx/>
              <a:buChar char="-"/>
            </a:pPr>
            <a:endParaRPr lang="en-GB"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What if I don’t fill in the whole form?</a:t>
            </a:r>
          </a:p>
          <a:p>
            <a:pPr marL="263525" indent="-263525"/>
            <a:r>
              <a:rPr lang="en-US" dirty="0">
                <a:latin typeface="Arial" panose="020B0604020202020204" pitchFamily="34" charset="0"/>
                <a:cs typeface="Arial" panose="020B0604020202020204" pitchFamily="34" charset="0"/>
              </a:rPr>
              <a:t>A. If you have not filled in all the boxes, we will not accept the referral.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How do I contact SCP? </a:t>
            </a:r>
          </a:p>
          <a:p>
            <a:r>
              <a:rPr lang="en-US" dirty="0">
                <a:latin typeface="Arial" panose="020B0604020202020204" pitchFamily="34" charset="0"/>
                <a:cs typeface="Arial" panose="020B0604020202020204" pitchFamily="34" charset="0"/>
              </a:rPr>
              <a:t>South team: </a:t>
            </a:r>
            <a:r>
              <a:rPr lang="en-US" dirty="0">
                <a:latin typeface="Arial" panose="020B0604020202020204" pitchFamily="34" charset="0"/>
                <a:cs typeface="Arial" panose="020B0604020202020204" pitchFamily="34" charset="0"/>
                <a:hlinkClick r:id="rId2"/>
              </a:rPr>
              <a:t>mft.south.scp@nhs.net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Central team: </a:t>
            </a:r>
            <a:r>
              <a:rPr lang="en-US" dirty="0">
                <a:latin typeface="Arial" panose="020B0604020202020204" pitchFamily="34" charset="0"/>
                <a:cs typeface="Arial" panose="020B0604020202020204" pitchFamily="34" charset="0"/>
                <a:hlinkClick r:id="rId3"/>
              </a:rPr>
              <a:t>mft.centralmanchesterscp@nhs.net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North team: </a:t>
            </a:r>
            <a:r>
              <a:rPr lang="en-US" dirty="0">
                <a:latin typeface="Arial" panose="020B0604020202020204" pitchFamily="34" charset="0"/>
                <a:cs typeface="Arial" panose="020B0604020202020204" pitchFamily="34" charset="0"/>
                <a:hlinkClick r:id="rId4"/>
              </a:rPr>
              <a:t>mft.northmanchesterscp@nhs.net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Referral forms should be sent to your local team by email. </a:t>
            </a:r>
          </a:p>
          <a:p>
            <a:endParaRPr lang="en-GB"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63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51B24E-C60B-4DAD-B420-6B0BD4E4310A}"/>
              </a:ext>
            </a:extLst>
          </p:cNvPr>
          <p:cNvSpPr/>
          <p:nvPr/>
        </p:nvSpPr>
        <p:spPr>
          <a:xfrm>
            <a:off x="176980" y="162232"/>
            <a:ext cx="6504039" cy="1182820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EF1A227B-5905-4E1D-8256-937EBCDA9E7A}"/>
              </a:ext>
            </a:extLst>
          </p:cNvPr>
          <p:cNvSpPr txBox="1"/>
          <p:nvPr/>
        </p:nvSpPr>
        <p:spPr>
          <a:xfrm>
            <a:off x="339213" y="309721"/>
            <a:ext cx="6150077" cy="11449288"/>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 Why do we need evidence of support in school?</a:t>
            </a:r>
          </a:p>
          <a:p>
            <a:pPr marL="342900" indent="-342900">
              <a:buAutoNum type="alphaUcPeriod"/>
            </a:pPr>
            <a:r>
              <a:rPr lang="en-GB" dirty="0">
                <a:latin typeface="Arial" panose="020B0604020202020204" pitchFamily="34" charset="0"/>
                <a:cs typeface="Arial" panose="020B0604020202020204" pitchFamily="34" charset="0"/>
              </a:rPr>
              <a:t>Research shows that the pandemic has affected children’s social development.  We want to see evidence of support in place to help children practice these skills before considering a specialist assessment.</a:t>
            </a:r>
          </a:p>
          <a:p>
            <a:pPr marL="342900" indent="-342900">
              <a:buAutoNum type="alphaUcPeriod"/>
            </a:pPr>
            <a:endParaRPr lang="en-GB" dirty="0">
              <a:latin typeface="Arial" panose="020B0604020202020204" pitchFamily="34" charset="0"/>
              <a:cs typeface="Arial" panose="020B0604020202020204" pitchFamily="34" charset="0"/>
            </a:endParaRPr>
          </a:p>
          <a:p>
            <a:pPr defTabSz="357188"/>
            <a:r>
              <a:rPr lang="en-GB" dirty="0">
                <a:latin typeface="Arial" panose="020B0604020202020204" pitchFamily="34" charset="0"/>
                <a:cs typeface="Arial" panose="020B0604020202020204" pitchFamily="34" charset="0"/>
              </a:rPr>
              <a:t>	Exceptions to this are: </a:t>
            </a:r>
          </a:p>
          <a:p>
            <a:pPr marL="742950" lvl="1" indent="-285750">
              <a:buFontTx/>
              <a:buChar char="-"/>
            </a:pPr>
            <a:r>
              <a:rPr lang="en-GB" dirty="0">
                <a:latin typeface="Arial" panose="020B0604020202020204" pitchFamily="34" charset="0"/>
                <a:cs typeface="Arial" panose="020B0604020202020204" pitchFamily="34" charset="0"/>
              </a:rPr>
              <a:t>Autistic parent or sibling</a:t>
            </a:r>
          </a:p>
          <a:p>
            <a:pPr marL="742950" lvl="1" indent="-285750">
              <a:buFontTx/>
              <a:buChar char="-"/>
            </a:pPr>
            <a:r>
              <a:rPr lang="en-GB" dirty="0">
                <a:latin typeface="Arial" panose="020B0604020202020204" pitchFamily="34" charset="0"/>
                <a:cs typeface="Arial" panose="020B0604020202020204" pitchFamily="34" charset="0"/>
              </a:rPr>
              <a:t>Significant regression in skills, such as talking</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 What if the child does not attend school?</a:t>
            </a:r>
          </a:p>
          <a:p>
            <a:pPr marL="342900" indent="-342900">
              <a:buAutoNum type="alphaUcPeriod"/>
            </a:pPr>
            <a:r>
              <a:rPr lang="en-GB" dirty="0">
                <a:latin typeface="Arial" panose="020B0604020202020204" pitchFamily="34" charset="0"/>
                <a:cs typeface="Arial" panose="020B0604020202020204" pitchFamily="34" charset="0"/>
              </a:rPr>
              <a:t>You could ask a healthcare professional who knows your child to provide supporting information. </a:t>
            </a:r>
          </a:p>
          <a:p>
            <a:endParaRPr lang="en-GB" dirty="0">
              <a:latin typeface="Arial" panose="020B0604020202020204" pitchFamily="34" charset="0"/>
              <a:cs typeface="Arial" panose="020B0604020202020204" pitchFamily="34" charset="0"/>
            </a:endParaRPr>
          </a:p>
          <a:p>
            <a:pPr marL="357188"/>
            <a:r>
              <a:rPr lang="en-GB" dirty="0">
                <a:latin typeface="Arial" panose="020B0604020202020204" pitchFamily="34" charset="0"/>
                <a:cs typeface="Arial" panose="020B0604020202020204" pitchFamily="34" charset="0"/>
              </a:rPr>
              <a:t>If you would like support for the child or young person</a:t>
            </a:r>
          </a:p>
          <a:p>
            <a:r>
              <a:rPr lang="en-GB" dirty="0">
                <a:latin typeface="Arial" panose="020B0604020202020204" pitchFamily="34" charset="0"/>
                <a:cs typeface="Arial" panose="020B0604020202020204" pitchFamily="34" charset="0"/>
              </a:rPr>
              <a:t>      to get back into school you can visit </a:t>
            </a:r>
            <a:r>
              <a:rPr lang="en-GB" dirty="0">
                <a:latin typeface="Arial" panose="020B0604020202020204" pitchFamily="34" charset="0"/>
                <a:cs typeface="Arial" panose="020B0604020202020204" pitchFamily="34" charset="0"/>
                <a:hlinkClick r:id="rId2"/>
              </a:rPr>
              <a:t>https://hsm.manchester.gov.uk/kb5/manchester/directory/advice.page?id=17Mj5WlOnyE</a:t>
            </a:r>
            <a:endParaRPr lang="en-GB"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357188"/>
            <a:r>
              <a:rPr lang="en-US" dirty="0">
                <a:latin typeface="Arial" panose="020B0604020202020204" pitchFamily="34" charset="0"/>
                <a:cs typeface="Arial" panose="020B0604020202020204" pitchFamily="34" charset="0"/>
              </a:rPr>
              <a:t>If they have recently left school, you may ask a previous teacher to complete the school referral form.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 What if school see things differently?</a:t>
            </a:r>
          </a:p>
          <a:p>
            <a:pPr marL="342900" indent="-342900">
              <a:buAutoNum type="alphaUcPeriod"/>
            </a:pPr>
            <a:r>
              <a:rPr lang="en-GB" dirty="0">
                <a:latin typeface="Arial" panose="020B0604020202020204" pitchFamily="34" charset="0"/>
                <a:cs typeface="Arial" panose="020B0604020202020204" pitchFamily="34" charset="0"/>
              </a:rPr>
              <a:t>We know that some children can present differently in different settings.  We suggest school and parent/carer meet to share their observations and develop an agreed plan.  We are happy to consider referrals where there is a difference of opinion. Older teenagers may feel able to complete the young person’s referral form themselves.</a:t>
            </a:r>
          </a:p>
          <a:p>
            <a:endParaRPr lang="en-GB"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Q. What if things change with support in school?</a:t>
            </a:r>
          </a:p>
          <a:p>
            <a:pPr marL="342900" indent="-342900">
              <a:buAutoNum type="alphaUcPeriod"/>
            </a:pPr>
            <a:r>
              <a:rPr lang="en-US" dirty="0">
                <a:latin typeface="Arial" panose="020B0604020202020204" pitchFamily="34" charset="0"/>
                <a:cs typeface="Arial" panose="020B0604020202020204" pitchFamily="34" charset="0"/>
              </a:rPr>
              <a:t>If things improve significantly, you may feel that referral is no longer needed. For some young people, a referral to SCP may still be appropriate.  </a:t>
            </a:r>
          </a:p>
          <a:p>
            <a:endParaRPr lang="en-GB"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08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51B24E-C60B-4DAD-B420-6B0BD4E4310A}"/>
              </a:ext>
            </a:extLst>
          </p:cNvPr>
          <p:cNvSpPr/>
          <p:nvPr/>
        </p:nvSpPr>
        <p:spPr>
          <a:xfrm>
            <a:off x="176980" y="162232"/>
            <a:ext cx="6504039" cy="1182820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EF1A227B-5905-4E1D-8256-937EBCDA9E7A}"/>
              </a:ext>
            </a:extLst>
          </p:cNvPr>
          <p:cNvSpPr txBox="1"/>
          <p:nvPr/>
        </p:nvSpPr>
        <p:spPr>
          <a:xfrm>
            <a:off x="339213" y="309721"/>
            <a:ext cx="6150077" cy="9696885"/>
          </a:xfrm>
          <a:prstGeom prst="rect">
            <a:avLst/>
          </a:prstGeom>
          <a:noFill/>
        </p:spPr>
        <p:txBody>
          <a:bodyPr wrap="square" rtlCol="0">
            <a:spAutoFit/>
          </a:bodyPr>
          <a:lstStyle/>
          <a:p>
            <a:endParaRPr lang="en-US" b="1" dirty="0">
              <a:latin typeface="Arial" panose="020B0604020202020204" pitchFamily="34" charset="0"/>
              <a:cs typeface="Arial" panose="020B0604020202020204" pitchFamily="34" charset="0"/>
            </a:endParaRPr>
          </a:p>
          <a:p>
            <a:pPr>
              <a:lnSpc>
                <a:spcPct val="107000"/>
              </a:lnSpc>
              <a:spcAft>
                <a:spcPts val="800"/>
              </a:spcAft>
            </a:pPr>
            <a:endParaRPr lang="en-GB" b="1" dirty="0">
              <a:latin typeface="Arial" panose="020B0604020202020204" pitchFamily="34" charset="0"/>
              <a:ea typeface="Calibri" panose="020F0502020204030204" pitchFamily="34" charset="0"/>
              <a:cs typeface="Times New Roman" panose="02020603050405020304" pitchFamily="18" charset="0"/>
            </a:endParaRPr>
          </a:p>
          <a:p>
            <a:pPr marL="357188" indent="-357188">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Q. What if my child needs support with mental health and well-being?</a:t>
            </a:r>
          </a:p>
          <a:p>
            <a:pPr marL="342900" indent="-342900">
              <a:lnSpc>
                <a:spcPct val="107000"/>
              </a:lnSpc>
              <a:spcAft>
                <a:spcPts val="800"/>
              </a:spcAft>
              <a:buAutoNum type="alphaUcPeriod"/>
            </a:pPr>
            <a:r>
              <a:rPr lang="en-GB" dirty="0">
                <a:latin typeface="Arial" panose="020B0604020202020204" pitchFamily="34" charset="0"/>
                <a:ea typeface="Calibri" panose="020F0502020204030204" pitchFamily="34" charset="0"/>
                <a:cs typeface="Times New Roman" panose="02020603050405020304" pitchFamily="18" charset="0"/>
              </a:rPr>
              <a:t>SCP is an assessment only pathway.  If your child needs support with mental health a referral to your local CAMHS team may be appropriate. </a:t>
            </a:r>
            <a:r>
              <a:rPr lang="en-GB" dirty="0">
                <a:latin typeface="Arial" panose="020B0604020202020204" pitchFamily="34" charset="0"/>
                <a:ea typeface="Calibri" panose="020F0502020204030204" pitchFamily="34" charset="0"/>
                <a:cs typeface="Times New Roman" panose="02020603050405020304" pitchFamily="18" charset="0"/>
                <a:hlinkClick r:id="rId2"/>
              </a:rPr>
              <a:t>https://mft.nhs.uk/rmch/services/camhs/</a:t>
            </a:r>
            <a:endParaRPr lang="en-GB" dirty="0">
              <a:latin typeface="Arial" panose="020B0604020202020204" pitchFamily="34" charset="0"/>
              <a:ea typeface="Calibri" panose="020F0502020204030204" pitchFamily="34" charset="0"/>
              <a:cs typeface="Times New Roman" panose="02020603050405020304" pitchFamily="18" charset="0"/>
            </a:endParaRPr>
          </a:p>
          <a:p>
            <a:pPr marL="357188">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You can access support </a:t>
            </a:r>
            <a:r>
              <a:rPr lang="en-GB" dirty="0">
                <a:latin typeface="Arial" panose="020B0604020202020204" pitchFamily="34" charset="0"/>
                <a:ea typeface="Calibri" panose="020F0502020204030204" pitchFamily="34" charset="0"/>
                <a:cs typeface="Times New Roman" panose="02020603050405020304" pitchFamily="18" charset="0"/>
              </a:rPr>
              <a:t>in the community around well-being and positive mental health from the M-Thrive team</a:t>
            </a:r>
          </a:p>
          <a:p>
            <a:pPr marL="357188">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hlinkClick r:id="rId3"/>
              </a:rPr>
              <a:t>https://m-thrive.org/</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357188">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357188">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Mental health teams</a:t>
            </a:r>
          </a:p>
          <a:p>
            <a:pPr marL="357188">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South Manchester CAMHS: Carol Kendrick Centre 0161 902 3400</a:t>
            </a:r>
          </a:p>
          <a:p>
            <a:pPr marL="357188">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Central Manchester CAMHS: The Winnicott Centre 0161 701 6880</a:t>
            </a:r>
          </a:p>
          <a:p>
            <a:pPr marL="357188">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North Manchester CAMHS: The Bridge 0161 203 3250</a:t>
            </a:r>
          </a:p>
          <a:p>
            <a:pPr marL="357188">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Please note that CAMHS teams are open Monday to Friday, 9am – 5pm (excluding bank holidays).  If you have serious concerns about a young person’s immediate safety due to their mental health, please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utilise</a:t>
            </a:r>
            <a:r>
              <a:rPr lang="en-US" sz="1800" dirty="0">
                <a:effectLst/>
                <a:latin typeface="Arial" panose="020B0604020202020204" pitchFamily="34" charset="0"/>
                <a:ea typeface="Calibri" panose="020F0502020204030204" pitchFamily="34" charset="0"/>
                <a:cs typeface="Times New Roman" panose="02020603050405020304" pitchFamily="18" charset="0"/>
              </a:rPr>
              <a:t> the emergency services or A&amp;E. </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1757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2465B13CAAD64FB7C31FE6AD80EB6F" ma:contentTypeVersion="7" ma:contentTypeDescription="Create a new document." ma:contentTypeScope="" ma:versionID="b78a990ff06e8e2fdbe48e89b00097ab">
  <xsd:schema xmlns:xsd="http://www.w3.org/2001/XMLSchema" xmlns:xs="http://www.w3.org/2001/XMLSchema" xmlns:p="http://schemas.microsoft.com/office/2006/metadata/properties" xmlns:ns3="425f0a09-12a8-439e-bb3b-7d1322c4d112" xmlns:ns4="7c26ab83-c064-4bd4-b928-4d9f312dd24d" targetNamespace="http://schemas.microsoft.com/office/2006/metadata/properties" ma:root="true" ma:fieldsID="1ea3c19117b2512822d73f663636f66b" ns3:_="" ns4:_="">
    <xsd:import namespace="425f0a09-12a8-439e-bb3b-7d1322c4d112"/>
    <xsd:import namespace="7c26ab83-c064-4bd4-b928-4d9f312dd24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5f0a09-12a8-439e-bb3b-7d1322c4d1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26ab83-c064-4bd4-b928-4d9f312dd24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B822ED-FDF0-4F0D-A6D9-99C99838F3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5f0a09-12a8-439e-bb3b-7d1322c4d112"/>
    <ds:schemaRef ds:uri="7c26ab83-c064-4bd4-b928-4d9f312dd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5058AE-0582-4F6C-8C21-8F4459791A25}">
  <ds:schemaRefs>
    <ds:schemaRef ds:uri="http://schemas.microsoft.com/sharepoint/v3/contenttype/forms"/>
  </ds:schemaRefs>
</ds:datastoreItem>
</file>

<file path=customXml/itemProps3.xml><?xml version="1.0" encoding="utf-8"?>
<ds:datastoreItem xmlns:ds="http://schemas.openxmlformats.org/officeDocument/2006/customXml" ds:itemID="{721AFC43-2EFA-40F6-9125-E9FECD9D05E3}">
  <ds:schemaRefs>
    <ds:schemaRef ds:uri="7c26ab83-c064-4bd4-b928-4d9f312dd24d"/>
    <ds:schemaRef ds:uri="http://www.w3.org/XML/1998/namespace"/>
    <ds:schemaRef ds:uri="http://purl.org/dc/dcmitype/"/>
    <ds:schemaRef ds:uri="http://purl.org/dc/term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schemas.microsoft.com/office/2006/metadata/properties"/>
    <ds:schemaRef ds:uri="425f0a09-12a8-439e-bb3b-7d1322c4d112"/>
  </ds:schemaRefs>
</ds:datastoreItem>
</file>

<file path=docProps/app.xml><?xml version="1.0" encoding="utf-8"?>
<Properties xmlns="http://schemas.openxmlformats.org/officeDocument/2006/extended-properties" xmlns:vt="http://schemas.openxmlformats.org/officeDocument/2006/docPropsVTypes">
  <Template>Office Theme</Template>
  <TotalTime>306</TotalTime>
  <Words>729</Words>
  <Application>Microsoft Office PowerPoint</Application>
  <PresentationFormat>Widescreen</PresentationFormat>
  <Paragraphs>73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Knowles</dc:creator>
  <cp:lastModifiedBy>Croft Sophie (R0A) Manchester University NHS FT</cp:lastModifiedBy>
  <cp:revision>18</cp:revision>
  <dcterms:created xsi:type="dcterms:W3CDTF">2022-08-18T09:51:34Z</dcterms:created>
  <dcterms:modified xsi:type="dcterms:W3CDTF">2022-09-06T09:10:04Z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0x010100832465B13CAAD64FB7C31FE6AD80EB6F</vt:lpwstr>
  </property>
</Properties>
</file>