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0"/>
  </p:handoutMasterIdLst>
  <p:sldIdLst>
    <p:sldId id="256" r:id="rId2"/>
    <p:sldId id="257" r:id="rId3"/>
    <p:sldId id="261" r:id="rId4"/>
    <p:sldId id="263" r:id="rId5"/>
    <p:sldId id="264" r:id="rId6"/>
    <p:sldId id="265" r:id="rId7"/>
    <p:sldId id="266" r:id="rId8"/>
    <p:sldId id="267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8" r:id="rId25"/>
    <p:sldId id="289" r:id="rId26"/>
    <p:sldId id="290" r:id="rId27"/>
    <p:sldId id="291" r:id="rId28"/>
    <p:sldId id="292" r:id="rId2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68CE1-037C-490A-BC92-01CEC912AD87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D1F73-AF93-4B75-9A40-4485010E5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3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C08D-2940-43A5-84D4-9DA4B6615A58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2F99-21EC-4B7C-83AC-F066A4A0B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296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C08D-2940-43A5-84D4-9DA4B6615A58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2F99-21EC-4B7C-83AC-F066A4A0B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38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C08D-2940-43A5-84D4-9DA4B6615A58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2F99-21EC-4B7C-83AC-F066A4A0B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F138C-B821-4881-ABE4-46210BF048A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88475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C08D-2940-43A5-84D4-9DA4B6615A58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2F99-21EC-4B7C-83AC-F066A4A0B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465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C08D-2940-43A5-84D4-9DA4B6615A58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2F99-21EC-4B7C-83AC-F066A4A0B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216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C08D-2940-43A5-84D4-9DA4B6615A58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2F99-21EC-4B7C-83AC-F066A4A0B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244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C08D-2940-43A5-84D4-9DA4B6615A58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2F99-21EC-4B7C-83AC-F066A4A0B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90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C08D-2940-43A5-84D4-9DA4B6615A58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2F99-21EC-4B7C-83AC-F066A4A0B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590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C08D-2940-43A5-84D4-9DA4B6615A58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2F99-21EC-4B7C-83AC-F066A4A0B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291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C08D-2940-43A5-84D4-9DA4B6615A58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2F99-21EC-4B7C-83AC-F066A4A0B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916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C08D-2940-43A5-84D4-9DA4B6615A58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2F99-21EC-4B7C-83AC-F066A4A0B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21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5C08D-2940-43A5-84D4-9DA4B6615A58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32F99-21EC-4B7C-83AC-F066A4A0B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67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8928992" cy="1944216"/>
          </a:xfrm>
        </p:spPr>
        <p:txBody>
          <a:bodyPr>
            <a:normAutofit/>
          </a:bodyPr>
          <a:lstStyle/>
          <a:p>
            <a:r>
              <a:rPr lang="en-GB" b="1" dirty="0" smtClean="0"/>
              <a:t>Metabolic bone disease of prematurity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800" dirty="0" smtClean="0"/>
              <a:t>(a common neonatal problem)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83768" y="5301208"/>
            <a:ext cx="6400800" cy="1392560"/>
          </a:xfrm>
        </p:spPr>
        <p:txBody>
          <a:bodyPr>
            <a:noAutofit/>
          </a:bodyPr>
          <a:lstStyle/>
          <a:p>
            <a:pPr algn="r"/>
            <a:r>
              <a:rPr lang="en-GB" sz="2400" dirty="0" smtClean="0"/>
              <a:t>Amish </a:t>
            </a:r>
            <a:r>
              <a:rPr lang="en-GB" sz="2400" dirty="0" err="1" smtClean="0"/>
              <a:t>Chinoy</a:t>
            </a:r>
            <a:endParaRPr lang="en-GB" sz="2400" dirty="0" smtClean="0"/>
          </a:p>
          <a:p>
            <a:pPr algn="r"/>
            <a:r>
              <a:rPr lang="en-GB" sz="2400" dirty="0" smtClean="0"/>
              <a:t>Paediatric Endocrine Research Fellow</a:t>
            </a:r>
          </a:p>
          <a:p>
            <a:pPr algn="r"/>
            <a:r>
              <a:rPr lang="en-GB" sz="2400" dirty="0" smtClean="0"/>
              <a:t>Royal Manchester Children’s Hospital</a:t>
            </a:r>
            <a:endParaRPr lang="en-GB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204864"/>
            <a:ext cx="4547623" cy="302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459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Clinical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63" y="1517651"/>
            <a:ext cx="8229600" cy="4359622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GB" sz="2400" dirty="0" smtClean="0"/>
              <a:t>Usually asymptomatic, noted incidentally or on screening</a:t>
            </a:r>
          </a:p>
          <a:p>
            <a:pPr>
              <a:defRPr/>
            </a:pPr>
            <a:r>
              <a:rPr lang="en-GB" sz="2400" dirty="0" smtClean="0"/>
              <a:t>Initially radiographic features: osteopenia, later rickets</a:t>
            </a:r>
          </a:p>
          <a:p>
            <a:pPr>
              <a:defRPr/>
            </a:pPr>
            <a:r>
              <a:rPr lang="en-GB" sz="2400" dirty="0" smtClean="0"/>
              <a:t>Eventually pathological fractures</a:t>
            </a:r>
          </a:p>
          <a:p>
            <a:pPr lvl="1">
              <a:defRPr/>
            </a:pPr>
            <a:r>
              <a:rPr lang="en-GB" sz="2000" dirty="0" smtClean="0"/>
              <a:t>Long bones and ribs</a:t>
            </a:r>
          </a:p>
          <a:p>
            <a:pPr lvl="1">
              <a:defRPr/>
            </a:pPr>
            <a:r>
              <a:rPr lang="en-GB" sz="2000" dirty="0" smtClean="0"/>
              <a:t>Swelling, deformity, pain on handling</a:t>
            </a:r>
          </a:p>
          <a:p>
            <a:pPr lvl="1">
              <a:defRPr/>
            </a:pPr>
            <a:r>
              <a:rPr lang="en-GB" sz="2000" dirty="0" smtClean="0"/>
              <a:t>Raise safeguarding concerns</a:t>
            </a:r>
          </a:p>
          <a:p>
            <a:pPr marL="457200" lvl="1" indent="0">
              <a:buFontTx/>
              <a:buNone/>
              <a:defRPr/>
            </a:pPr>
            <a:endParaRPr lang="en-GB" sz="1600" dirty="0" smtClean="0"/>
          </a:p>
          <a:p>
            <a:pPr>
              <a:defRPr/>
            </a:pPr>
            <a:r>
              <a:rPr lang="en-GB" sz="2400" dirty="0" smtClean="0"/>
              <a:t>Long-term consequences unclear</a:t>
            </a:r>
          </a:p>
          <a:p>
            <a:pPr lvl="1">
              <a:defRPr/>
            </a:pPr>
            <a:r>
              <a:rPr lang="en-GB" sz="2000" dirty="0" smtClean="0"/>
              <a:t>Issues with definitions, surrogate markers, confounding factors</a:t>
            </a:r>
          </a:p>
          <a:p>
            <a:pPr lvl="1">
              <a:defRPr/>
            </a:pPr>
            <a:r>
              <a:rPr lang="en-GB" sz="2000" dirty="0" smtClean="0"/>
              <a:t>Reduced bone mineral content and density?</a:t>
            </a:r>
          </a:p>
          <a:p>
            <a:pPr lvl="1">
              <a:defRPr/>
            </a:pPr>
            <a:r>
              <a:rPr lang="en-GB" sz="2000" dirty="0" smtClean="0"/>
              <a:t>Reduced growth</a:t>
            </a:r>
          </a:p>
          <a:p>
            <a:pPr lvl="1">
              <a:defRPr/>
            </a:pPr>
            <a:r>
              <a:rPr lang="en-GB" sz="2000" dirty="0" smtClean="0"/>
              <a:t>Fracture incidence???</a:t>
            </a:r>
          </a:p>
          <a:p>
            <a:pPr lvl="1">
              <a:defRPr/>
            </a:pPr>
            <a:endParaRPr lang="en-GB" dirty="0" smtClean="0"/>
          </a:p>
        </p:txBody>
      </p:sp>
      <p:sp>
        <p:nvSpPr>
          <p:cNvPr id="9220" name="TextBox 8"/>
          <p:cNvSpPr txBox="1">
            <a:spLocks noChangeArrowheads="1"/>
          </p:cNvSpPr>
          <p:nvPr/>
        </p:nvSpPr>
        <p:spPr bwMode="auto">
          <a:xfrm>
            <a:off x="169863" y="6021388"/>
            <a:ext cx="8888412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Koo et al, J Pediatr Orthop, 1989; Smurthwaite et al, ADC F&amp;N, 2009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Fewtrell et al, J Pediatr, 2000; Weiler et al, Early Hum Dev, 2002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Congdon et al, ADC, 1990; Quintal et al, J Pediatr 2014; Balasuriya et al, JCEM, 2017</a:t>
            </a:r>
          </a:p>
        </p:txBody>
      </p:sp>
    </p:spTree>
    <p:extLst>
      <p:ext uri="{BB962C8B-B14F-4D97-AF65-F5344CB8AC3E}">
        <p14:creationId xmlns:p14="http://schemas.microsoft.com/office/powerpoint/2010/main" val="1636515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/>
          <a:lstStyle/>
          <a:p>
            <a:r>
              <a:rPr lang="en-GB" dirty="0" smtClean="0"/>
              <a:t>Pathophysiology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494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Arrow Connector 34"/>
          <p:cNvCxnSpPr/>
          <p:nvPr/>
        </p:nvCxnSpPr>
        <p:spPr>
          <a:xfrm flipH="1">
            <a:off x="3433223" y="3393653"/>
            <a:ext cx="76090" cy="63710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9" descr="http://store.asuitablewardrobe.net/images/products/detail/D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9981" y="4066978"/>
            <a:ext cx="1373684" cy="116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 Box 31"/>
          <p:cNvSpPr txBox="1">
            <a:spLocks noChangeArrowheads="1"/>
          </p:cNvSpPr>
          <p:nvPr/>
        </p:nvSpPr>
        <p:spPr bwMode="auto">
          <a:xfrm>
            <a:off x="539552" y="4182395"/>
            <a:ext cx="1829331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GB" sz="2400" b="1" i="0" dirty="0"/>
              <a:t>Mobilisation of Ca &amp; PO</a:t>
            </a:r>
            <a:r>
              <a:rPr lang="en-GB" sz="2400" b="1" i="0" baseline="-25000" dirty="0"/>
              <a:t>4</a:t>
            </a:r>
            <a:endParaRPr lang="en-GB" sz="2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Primarily calcium deficiency</a:t>
            </a:r>
            <a:endParaRPr lang="en-GB" dirty="0"/>
          </a:p>
        </p:txBody>
      </p:sp>
      <p:sp>
        <p:nvSpPr>
          <p:cNvPr id="33" name="Content Placeholder 3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1036712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1,25-dihydroxy-vitamin </a:t>
            </a:r>
            <a:r>
              <a:rPr lang="en-GB" b="1" dirty="0" smtClean="0"/>
              <a:t>D (1,25(OH)</a:t>
            </a:r>
            <a:r>
              <a:rPr lang="en-GB" b="1" baseline="-25000" dirty="0" smtClean="0"/>
              <a:t>2</a:t>
            </a:r>
            <a:r>
              <a:rPr lang="en-GB" b="1" dirty="0" smtClean="0"/>
              <a:t>D)</a:t>
            </a:r>
            <a:endParaRPr lang="en-GB" b="1" dirty="0"/>
          </a:p>
          <a:p>
            <a:r>
              <a:rPr lang="en-GB" b="1" dirty="0" smtClean="0">
                <a:solidFill>
                  <a:srgbClr val="FF0000"/>
                </a:solidFill>
              </a:rPr>
              <a:t>Parathyroid hormone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513798" y="3461100"/>
            <a:ext cx="1562544" cy="419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 dirty="0">
                <a:cs typeface="Times New Roman" pitchFamily="18" charset="0"/>
              </a:rPr>
              <a:t>1,25 (OH)</a:t>
            </a:r>
            <a:r>
              <a:rPr lang="en-GB" sz="2800" b="1" baseline="-25000" dirty="0">
                <a:cs typeface="Times New Roman" pitchFamily="18" charset="0"/>
              </a:rPr>
              <a:t>2</a:t>
            </a:r>
            <a:r>
              <a:rPr lang="en-GB" sz="2800" b="1" dirty="0">
                <a:cs typeface="Times New Roman" pitchFamily="18" charset="0"/>
              </a:rPr>
              <a:t>D</a:t>
            </a:r>
            <a:endParaRPr lang="en-GB" sz="2800" b="1" dirty="0"/>
          </a:p>
        </p:txBody>
      </p:sp>
      <p:pic>
        <p:nvPicPr>
          <p:cNvPr id="5" name="Picture 5" descr="http://students.cis.uab.edu/ashjones/colon2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9413" y="4413044"/>
            <a:ext cx="996746" cy="84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6499463" y="5268767"/>
            <a:ext cx="25309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400" b="1" dirty="0"/>
              <a:t>Increases Ca  &amp;</a:t>
            </a:r>
          </a:p>
          <a:p>
            <a:pPr algn="ctr"/>
            <a:r>
              <a:rPr lang="en-GB" sz="2400" b="1" dirty="0"/>
              <a:t>PO</a:t>
            </a:r>
            <a:r>
              <a:rPr lang="en-GB" sz="2400" b="1" baseline="-25000" dirty="0"/>
              <a:t>4</a:t>
            </a:r>
            <a:r>
              <a:rPr lang="en-GB" sz="2400" b="1" dirty="0"/>
              <a:t> absorption</a:t>
            </a:r>
          </a:p>
        </p:txBody>
      </p:sp>
      <p:sp>
        <p:nvSpPr>
          <p:cNvPr id="7" name="Down Arrow 6"/>
          <p:cNvSpPr/>
          <p:nvPr/>
        </p:nvSpPr>
        <p:spPr bwMode="auto">
          <a:xfrm>
            <a:off x="7238529" y="3944750"/>
            <a:ext cx="344100" cy="502355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pic>
        <p:nvPicPr>
          <p:cNvPr id="8" name="Picture 7" descr="http://www.sclerodermasociety.co.uk/userfiles/kidne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9781" y="3532705"/>
            <a:ext cx="958409" cy="99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2829425" y="5742505"/>
            <a:ext cx="30768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800" dirty="0">
                <a:solidFill>
                  <a:srgbClr val="FF0000"/>
                </a:solidFill>
              </a:rPr>
              <a:t>Maintains serum </a:t>
            </a:r>
            <a:r>
              <a:rPr lang="en-GB" sz="2800" dirty="0" err="1" smtClean="0">
                <a:solidFill>
                  <a:srgbClr val="FF0000"/>
                </a:solidFill>
              </a:rPr>
              <a:t>Ca</a:t>
            </a:r>
            <a:endParaRPr lang="en-GB" sz="2800" dirty="0" smtClean="0">
              <a:solidFill>
                <a:srgbClr val="FF0000"/>
              </a:solidFill>
            </a:endParaRPr>
          </a:p>
          <a:p>
            <a:pPr algn="ctr"/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 Serum PO</a:t>
            </a:r>
            <a:r>
              <a:rPr lang="en-GB" sz="2800" b="1" baseline="-25000" dirty="0" smtClean="0">
                <a:solidFill>
                  <a:srgbClr val="FF0000"/>
                </a:solidFill>
                <a:sym typeface="Wingdings"/>
              </a:rPr>
              <a:t>4</a:t>
            </a:r>
            <a:endParaRPr lang="en-GB" sz="2800" b="1" baseline="-25000" dirty="0">
              <a:solidFill>
                <a:srgbClr val="FF0000"/>
              </a:solidFill>
            </a:endParaRPr>
          </a:p>
        </p:txBody>
      </p:sp>
      <p:sp>
        <p:nvSpPr>
          <p:cNvPr id="10" name="Down Arrow 9"/>
          <p:cNvSpPr/>
          <p:nvPr/>
        </p:nvSpPr>
        <p:spPr bwMode="auto">
          <a:xfrm rot="2596761">
            <a:off x="5061125" y="5245135"/>
            <a:ext cx="291289" cy="617052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3090906" y="2762721"/>
            <a:ext cx="828437" cy="567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000" b="1" i="0" dirty="0"/>
              <a:t>PTH</a:t>
            </a: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6614848" y="2542105"/>
            <a:ext cx="1243657" cy="419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 dirty="0">
                <a:cs typeface="Times New Roman" pitchFamily="18" charset="0"/>
              </a:rPr>
              <a:t>25 (OH)D</a:t>
            </a:r>
            <a:endParaRPr lang="en-GB" sz="2800" b="1" dirty="0"/>
          </a:p>
        </p:txBody>
      </p:sp>
      <p:sp>
        <p:nvSpPr>
          <p:cNvPr id="13" name="Down Arrow 12"/>
          <p:cNvSpPr/>
          <p:nvPr/>
        </p:nvSpPr>
        <p:spPr bwMode="auto">
          <a:xfrm>
            <a:off x="7239660" y="3030350"/>
            <a:ext cx="342969" cy="502355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cxnSp>
        <p:nvCxnSpPr>
          <p:cNvPr id="14" name="Straight Arrow Connector 22"/>
          <p:cNvCxnSpPr>
            <a:cxnSpLocks noChangeAspect="1"/>
          </p:cNvCxnSpPr>
          <p:nvPr/>
        </p:nvCxnSpPr>
        <p:spPr bwMode="auto">
          <a:xfrm>
            <a:off x="4069276" y="3227905"/>
            <a:ext cx="1608353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4417943" y="4489110"/>
            <a:ext cx="23200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b="1" dirty="0" err="1"/>
              <a:t>Ca</a:t>
            </a:r>
            <a:r>
              <a:rPr lang="en-GB" sz="2400" b="1" dirty="0"/>
              <a:t> </a:t>
            </a:r>
            <a:r>
              <a:rPr lang="en-GB" sz="2400" b="1" dirty="0" smtClean="0"/>
              <a:t>reabsorption </a:t>
            </a:r>
          </a:p>
          <a:p>
            <a:pPr algn="ctr"/>
            <a:r>
              <a:rPr lang="en-GB" sz="2400" b="1" dirty="0" smtClean="0"/>
              <a:t>&amp; </a:t>
            </a:r>
            <a:r>
              <a:rPr lang="en-GB" sz="2400" b="1" dirty="0" smtClean="0">
                <a:solidFill>
                  <a:srgbClr val="FF0000"/>
                </a:solidFill>
              </a:rPr>
              <a:t>PO</a:t>
            </a:r>
            <a:r>
              <a:rPr lang="en-GB" sz="2400" b="1" baseline="-25000" dirty="0" smtClean="0">
                <a:solidFill>
                  <a:srgbClr val="FF0000"/>
                </a:solidFill>
              </a:rPr>
              <a:t>4</a:t>
            </a:r>
            <a:r>
              <a:rPr lang="en-GB" sz="2400" b="1" dirty="0" smtClean="0">
                <a:solidFill>
                  <a:srgbClr val="FF0000"/>
                </a:solidFill>
              </a:rPr>
              <a:t> excretion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6" name="Text Box 31"/>
          <p:cNvSpPr txBox="1">
            <a:spLocks noChangeArrowheads="1"/>
          </p:cNvSpPr>
          <p:nvPr/>
        </p:nvSpPr>
        <p:spPr bwMode="auto">
          <a:xfrm>
            <a:off x="1491608" y="5132905"/>
            <a:ext cx="1519021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en-GB" b="1" i="0" dirty="0"/>
              <a:t>Ca Sensing Receptor</a:t>
            </a:r>
            <a:endParaRPr lang="en-GB" b="1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919343" y="3368637"/>
            <a:ext cx="1072486" cy="46886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own Arrow 17"/>
          <p:cNvSpPr/>
          <p:nvPr/>
        </p:nvSpPr>
        <p:spPr bwMode="auto">
          <a:xfrm rot="3923111">
            <a:off x="6101439" y="5535646"/>
            <a:ext cx="342968" cy="755244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629629" y="3151705"/>
            <a:ext cx="5334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34853" y="2999305"/>
            <a:ext cx="1602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1</a:t>
            </a:r>
            <a:r>
              <a:rPr lang="el-GR" b="1" dirty="0"/>
              <a:t>α</a:t>
            </a:r>
            <a:r>
              <a:rPr lang="en-GB" b="1" dirty="0"/>
              <a:t>Hydroxylase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940" y="3717213"/>
            <a:ext cx="4187885" cy="1511987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>
            <a:off x="2248629" y="6047305"/>
            <a:ext cx="6858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6" idx="2"/>
          </p:cNvCxnSpPr>
          <p:nvPr/>
        </p:nvCxnSpPr>
        <p:spPr>
          <a:xfrm flipV="1">
            <a:off x="2248629" y="5779236"/>
            <a:ext cx="2490" cy="268069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2248629" y="3151705"/>
            <a:ext cx="0" cy="45720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248629" y="3151705"/>
            <a:ext cx="381000" cy="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Down Arrow 36"/>
          <p:cNvSpPr/>
          <p:nvPr/>
        </p:nvSpPr>
        <p:spPr bwMode="auto">
          <a:xfrm rot="19030873">
            <a:off x="3261739" y="5380715"/>
            <a:ext cx="342968" cy="532087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0056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" grpId="0"/>
      <p:bldP spid="6" grpId="0"/>
      <p:bldP spid="7" grpId="0" animBg="1"/>
      <p:bldP spid="9" grpId="0"/>
      <p:bldP spid="10" grpId="0" animBg="1"/>
      <p:bldP spid="11" grpId="0"/>
      <p:bldP spid="12" grpId="0"/>
      <p:bldP spid="13" grpId="0" animBg="1"/>
      <p:bldP spid="15" grpId="0"/>
      <p:bldP spid="16" grpId="0"/>
      <p:bldP spid="18" grpId="0" animBg="1"/>
      <p:bldP spid="21" grpId="0"/>
      <p:bldP spid="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</a:t>
            </a:r>
            <a:r>
              <a:rPr lang="en-GB" baseline="-25000" dirty="0" smtClean="0"/>
              <a:t>4</a:t>
            </a:r>
            <a:r>
              <a:rPr lang="en-GB" dirty="0" smtClean="0"/>
              <a:t> supplementation in Ca deficiency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2FBF5B21-9D27-4748-B77B-BC1D3DD0F01F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6174" y="1484784"/>
            <a:ext cx="6430166" cy="5210652"/>
          </a:xfrm>
          <a:prstGeom prst="rect">
            <a:avLst/>
          </a:prstGeom>
        </p:spPr>
      </p:pic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6516216" y="6387659"/>
            <a:ext cx="255158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 err="1" smtClean="0"/>
              <a:t>Chinoy</a:t>
            </a:r>
            <a:r>
              <a:rPr lang="en-GB" altLang="en-US" sz="1400" dirty="0" smtClean="0"/>
              <a:t> et al, ADC F&amp;N, 2019</a:t>
            </a:r>
            <a:endParaRPr lang="en-GB" alt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5148064" y="1916832"/>
            <a:ext cx="26439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876256" y="2924944"/>
            <a:ext cx="432048" cy="2808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499992" y="5445224"/>
            <a:ext cx="3580048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88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Primarily phosphate deficiency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Gut absorption</a:t>
            </a:r>
          </a:p>
          <a:p>
            <a:pPr lvl="1"/>
            <a:r>
              <a:rPr lang="en-GB" dirty="0" smtClean="0"/>
              <a:t>Passive mainly</a:t>
            </a:r>
          </a:p>
          <a:p>
            <a:pPr lvl="1"/>
            <a:r>
              <a:rPr lang="en-GB" dirty="0" smtClean="0"/>
              <a:t>Active: 1,25(OH)</a:t>
            </a:r>
            <a:r>
              <a:rPr lang="en-GB" baseline="-25000" dirty="0" smtClean="0"/>
              <a:t>2</a:t>
            </a:r>
            <a:r>
              <a:rPr lang="en-GB" dirty="0" smtClean="0"/>
              <a:t>D</a:t>
            </a:r>
          </a:p>
          <a:p>
            <a:r>
              <a:rPr lang="en-GB" dirty="0" smtClean="0"/>
              <a:t>Urinary excretion</a:t>
            </a:r>
          </a:p>
          <a:p>
            <a:pPr lvl="1"/>
            <a:r>
              <a:rPr lang="en-GB" dirty="0" smtClean="0"/>
              <a:t>FGF-23, PTH</a:t>
            </a:r>
          </a:p>
          <a:p>
            <a:r>
              <a:rPr lang="en-GB" dirty="0" smtClean="0"/>
              <a:t>No phosphate sensor – </a:t>
            </a:r>
            <a:r>
              <a:rPr lang="en-GB" b="1" i="1" dirty="0" smtClean="0"/>
              <a:t>PTH normal if no calcium deficiency</a:t>
            </a:r>
          </a:p>
          <a:p>
            <a:r>
              <a:rPr lang="en-GB" dirty="0" smtClean="0"/>
              <a:t>Possibly less likely</a:t>
            </a:r>
          </a:p>
          <a:p>
            <a:pPr lvl="1"/>
            <a:r>
              <a:rPr lang="en-US" altLang="en-US" dirty="0"/>
              <a:t>P</a:t>
            </a:r>
            <a:r>
              <a:rPr lang="en-US" altLang="en-US" dirty="0" smtClean="0"/>
              <a:t>reterm neonates: absorption of Ca~60%, PO</a:t>
            </a:r>
            <a:r>
              <a:rPr lang="en-US" altLang="en-US" baseline="-25000" dirty="0" smtClean="0"/>
              <a:t>4</a:t>
            </a:r>
            <a:r>
              <a:rPr lang="en-US" altLang="en-US" dirty="0" smtClean="0"/>
              <a:t>~80-90%</a:t>
            </a:r>
            <a:endParaRPr lang="en-GB" dirty="0"/>
          </a:p>
        </p:txBody>
      </p:sp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179388" y="6378423"/>
            <a:ext cx="8888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 smtClean="0"/>
              <a:t>Abrams et al, </a:t>
            </a:r>
            <a:r>
              <a:rPr lang="en-GB" altLang="en-US" sz="1400" dirty="0" err="1" smtClean="0"/>
              <a:t>Pediatr</a:t>
            </a:r>
            <a:r>
              <a:rPr lang="en-GB" altLang="en-US" sz="1400" dirty="0" smtClean="0"/>
              <a:t> Res, 1991; </a:t>
            </a:r>
            <a:r>
              <a:rPr lang="en-GB" altLang="en-US" sz="1400" dirty="0" err="1" smtClean="0"/>
              <a:t>Schanler</a:t>
            </a:r>
            <a:r>
              <a:rPr lang="en-GB" altLang="en-US" sz="1400" dirty="0" smtClean="0"/>
              <a:t> et al, J </a:t>
            </a:r>
            <a:r>
              <a:rPr lang="en-GB" altLang="en-US" sz="1400" dirty="0" err="1" smtClean="0"/>
              <a:t>Pediatr</a:t>
            </a:r>
            <a:r>
              <a:rPr lang="en-GB" altLang="en-US" sz="1400" dirty="0" smtClean="0"/>
              <a:t>, 1988</a:t>
            </a:r>
          </a:p>
        </p:txBody>
      </p:sp>
    </p:spTree>
    <p:extLst>
      <p:ext uri="{BB962C8B-B14F-4D97-AF65-F5344CB8AC3E}">
        <p14:creationId xmlns:p14="http://schemas.microsoft.com/office/powerpoint/2010/main" val="2154235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/>
          <a:lstStyle/>
          <a:p>
            <a:r>
              <a:rPr lang="en-GB" dirty="0" smtClean="0"/>
              <a:t>Management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443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Nutritional management</a:t>
            </a:r>
          </a:p>
        </p:txBody>
      </p:sp>
      <p:graphicFrame>
        <p:nvGraphicFramePr>
          <p:cNvPr id="33844" name="Group 52"/>
          <p:cNvGraphicFramePr>
            <a:graphicFrameLocks noGrp="1"/>
          </p:cNvGraphicFramePr>
          <p:nvPr>
            <p:ph idx="1"/>
          </p:nvPr>
        </p:nvGraphicFramePr>
        <p:xfrm>
          <a:off x="468313" y="1341438"/>
          <a:ext cx="8362950" cy="2932111"/>
        </p:xfrm>
        <a:graphic>
          <a:graphicData uri="http://schemas.openxmlformats.org/drawingml/2006/table">
            <a:tbl>
              <a:tblPr/>
              <a:tblGrid>
                <a:gridCol w="1306513"/>
                <a:gridCol w="1512887"/>
                <a:gridCol w="1295400"/>
                <a:gridCol w="1371600"/>
                <a:gridCol w="1371600"/>
                <a:gridCol w="1504950"/>
              </a:tblGrid>
              <a:tr h="719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Unfortified EBM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Fortified EBM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Preterm formula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AAP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ESPGHAN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5577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Ca (mg/kg)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37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184-218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210-234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150-220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120-140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5577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PO</a:t>
                      </a:r>
                      <a:r>
                        <a:rPr kumimoji="0" lang="en-US" alt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(mg/kg)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21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102-125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107-130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75-140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65-90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011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Vitamin D (IU/day)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2.5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283-379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290-468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200-400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800-1000</a:t>
                      </a:r>
                    </a:p>
                  </a:txBody>
                  <a:tcPr marL="91442" marR="91442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6184" name="Text Box 53"/>
          <p:cNvSpPr txBox="1">
            <a:spLocks noChangeArrowheads="1"/>
          </p:cNvSpPr>
          <p:nvPr/>
        </p:nvSpPr>
        <p:spPr bwMode="auto">
          <a:xfrm>
            <a:off x="444500" y="4244975"/>
            <a:ext cx="82073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/>
              <a:t>Based on intake of 160ml/kg/day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44500" y="4797425"/>
            <a:ext cx="8088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/>
              <a:t>Optimal Ca/PO</a:t>
            </a:r>
            <a:r>
              <a:rPr lang="en-US" altLang="en-US" sz="2800" b="1" baseline="-25000"/>
              <a:t>4</a:t>
            </a:r>
            <a:r>
              <a:rPr lang="en-US" altLang="en-US" sz="2800" b="1"/>
              <a:t> ratio is 1.5-1.7:1</a:t>
            </a:r>
            <a:endParaRPr lang="en-GB" altLang="en-US" sz="2800" b="1"/>
          </a:p>
        </p:txBody>
      </p:sp>
      <p:sp>
        <p:nvSpPr>
          <p:cNvPr id="11306" name="TextBox 8"/>
          <p:cNvSpPr txBox="1">
            <a:spLocks noChangeArrowheads="1"/>
          </p:cNvSpPr>
          <p:nvPr/>
        </p:nvSpPr>
        <p:spPr bwMode="auto">
          <a:xfrm>
            <a:off x="179388" y="6237288"/>
            <a:ext cx="88884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Abrams et al [AAP], Pediatrics, 2013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Agostoni et al [ESPGHAN], J Pediatr Gastroenterol Nutr, 2010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44500" y="5516563"/>
            <a:ext cx="7872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000"/>
              <a:t>Vitamin D supplementation recommended, though evidence unclear</a:t>
            </a:r>
          </a:p>
        </p:txBody>
      </p:sp>
      <p:sp>
        <p:nvSpPr>
          <p:cNvPr id="4" name="Rectangle 3"/>
          <p:cNvSpPr/>
          <p:nvPr/>
        </p:nvSpPr>
        <p:spPr>
          <a:xfrm>
            <a:off x="5940152" y="1268760"/>
            <a:ext cx="2952328" cy="3024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275856" y="1268760"/>
            <a:ext cx="2952328" cy="3024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107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84" grpId="0"/>
      <p:bldP spid="2" grpId="0"/>
      <p:bldP spid="3" grpId="0"/>
      <p:bldP spid="4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Risk factors</a:t>
            </a:r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5125" y="1268413"/>
            <a:ext cx="4395788" cy="5400675"/>
          </a:xfrm>
          <a:noFill/>
        </p:spPr>
      </p:pic>
      <p:sp>
        <p:nvSpPr>
          <p:cNvPr id="9220" name="Content Placeholder 9"/>
          <p:cNvSpPr>
            <a:spLocks noGrp="1"/>
          </p:cNvSpPr>
          <p:nvPr>
            <p:ph sz="half" idx="2"/>
          </p:nvPr>
        </p:nvSpPr>
        <p:spPr>
          <a:xfrm>
            <a:off x="4859338" y="1600200"/>
            <a:ext cx="4033837" cy="2908300"/>
          </a:xfrm>
        </p:spPr>
        <p:txBody>
          <a:bodyPr/>
          <a:lstStyle/>
          <a:p>
            <a:r>
              <a:rPr lang="en-GB" altLang="en-US" smtClean="0"/>
              <a:t>Physical activity</a:t>
            </a:r>
          </a:p>
          <a:p>
            <a:pPr lvl="1"/>
            <a:r>
              <a:rPr lang="en-GB" altLang="en-US" smtClean="0"/>
              <a:t>Cochrane review suggested improvement in mineralisation, but long-term benefits not assessed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358140" y="2798763"/>
            <a:ext cx="4384675" cy="3603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2" name="TextBox 11"/>
          <p:cNvSpPr txBox="1">
            <a:spLocks noChangeArrowheads="1"/>
          </p:cNvSpPr>
          <p:nvPr/>
        </p:nvSpPr>
        <p:spPr bwMode="auto">
          <a:xfrm>
            <a:off x="6227763" y="6237288"/>
            <a:ext cx="28400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Chinoy et al, ADC F&amp;N, 2019;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Schulzke et al, Cochrane, 2014</a:t>
            </a:r>
          </a:p>
        </p:txBody>
      </p:sp>
    </p:spTree>
    <p:extLst>
      <p:ext uri="{BB962C8B-B14F-4D97-AF65-F5344CB8AC3E}">
        <p14:creationId xmlns:p14="http://schemas.microsoft.com/office/powerpoint/2010/main" val="2418699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uild="p"/>
      <p:bldP spid="4" grpId="0" animBg="1"/>
      <p:bldP spid="92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Risk factors</a:t>
            </a:r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5125" y="1268413"/>
            <a:ext cx="4395788" cy="5400675"/>
          </a:xfrm>
          <a:noFill/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859338" y="1600200"/>
            <a:ext cx="4033837" cy="4060825"/>
          </a:xfrm>
        </p:spPr>
        <p:txBody>
          <a:bodyPr/>
          <a:lstStyle/>
          <a:p>
            <a:pPr marL="285750" indent="-285750"/>
            <a:r>
              <a:rPr lang="en-GB" altLang="en-US" smtClean="0"/>
              <a:t>Parenteral nutrition</a:t>
            </a:r>
          </a:p>
          <a:p>
            <a:pPr marL="685800" lvl="1">
              <a:buFont typeface="Arial" charset="0"/>
              <a:buChar char="•"/>
            </a:pPr>
            <a:r>
              <a:rPr lang="en-GB" altLang="en-US" smtClean="0"/>
              <a:t>Limited by precipitation</a:t>
            </a:r>
          </a:p>
          <a:p>
            <a:pPr marL="685800" lvl="1">
              <a:buFont typeface="Arial" charset="0"/>
              <a:buChar char="•"/>
            </a:pPr>
            <a:r>
              <a:rPr lang="en-GB" altLang="en-US" smtClean="0"/>
              <a:t>Ca 1.0-4.0 mmol/kg/day</a:t>
            </a:r>
          </a:p>
          <a:p>
            <a:pPr marL="685800" lvl="1">
              <a:buFont typeface="Arial" charset="0"/>
              <a:buChar char="•"/>
            </a:pPr>
            <a:r>
              <a:rPr lang="en-GB" altLang="en-US" smtClean="0"/>
              <a:t>PO</a:t>
            </a:r>
            <a:r>
              <a:rPr lang="en-GB" altLang="en-US" baseline="-25000" smtClean="0"/>
              <a:t>4</a:t>
            </a:r>
            <a:r>
              <a:rPr lang="en-GB" altLang="en-US" smtClean="0"/>
              <a:t> 0.75-3.0 mmol/kg/day</a:t>
            </a:r>
          </a:p>
          <a:p>
            <a:pPr marL="685800" lvl="1">
              <a:buFont typeface="Arial" charset="0"/>
              <a:buChar char="•"/>
            </a:pPr>
            <a:r>
              <a:rPr lang="en-GB" altLang="en-US" smtClean="0"/>
              <a:t>Molar Ca:PO</a:t>
            </a:r>
            <a:r>
              <a:rPr lang="en-GB" altLang="en-US" baseline="-25000" smtClean="0"/>
              <a:t>4</a:t>
            </a:r>
            <a:r>
              <a:rPr lang="en-GB" altLang="en-US" smtClean="0"/>
              <a:t> ratios 0.8-1:1 initially, thereafter 1.3:1</a:t>
            </a:r>
          </a:p>
        </p:txBody>
      </p:sp>
      <p:sp>
        <p:nvSpPr>
          <p:cNvPr id="4" name="Rectangle 3"/>
          <p:cNvSpPr/>
          <p:nvPr/>
        </p:nvSpPr>
        <p:spPr>
          <a:xfrm>
            <a:off x="331788" y="2789238"/>
            <a:ext cx="4384675" cy="3603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31788" y="3213100"/>
            <a:ext cx="4384675" cy="3603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31788" y="3573463"/>
            <a:ext cx="4384675" cy="1295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31788" y="6092825"/>
            <a:ext cx="4384675" cy="5762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321" name="TextBox 11"/>
          <p:cNvSpPr txBox="1">
            <a:spLocks noChangeArrowheads="1"/>
          </p:cNvSpPr>
          <p:nvPr/>
        </p:nvSpPr>
        <p:spPr bwMode="auto">
          <a:xfrm>
            <a:off x="6372225" y="6237288"/>
            <a:ext cx="2695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Chinoy et al, ADC F&amp;N, 2019;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Mihatsch et al, Clin Nutr, 2018</a:t>
            </a:r>
          </a:p>
        </p:txBody>
      </p:sp>
    </p:spTree>
    <p:extLst>
      <p:ext uri="{BB962C8B-B14F-4D97-AF65-F5344CB8AC3E}">
        <p14:creationId xmlns:p14="http://schemas.microsoft.com/office/powerpoint/2010/main" val="420192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Screening and diagnosis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altLang="en-US" sz="2800" smtClean="0"/>
              <a:t>Screening 1-2 weekly: risk factors, gestation &lt;28/40, birth weight &lt;1500g</a:t>
            </a:r>
          </a:p>
          <a:p>
            <a:r>
              <a:rPr lang="en-GB" altLang="en-US" sz="2800" smtClean="0"/>
              <a:t>No isolated biochemical marker of diagnosis</a:t>
            </a:r>
          </a:p>
          <a:p>
            <a:r>
              <a:rPr lang="en-GB" altLang="en-US" sz="2800" smtClean="0"/>
              <a:t>ALP &amp; PO</a:t>
            </a:r>
            <a:r>
              <a:rPr lang="en-GB" altLang="en-US" sz="2800" baseline="-25000" smtClean="0"/>
              <a:t>4</a:t>
            </a:r>
          </a:p>
          <a:p>
            <a:pPr lvl="1"/>
            <a:r>
              <a:rPr lang="en-GB" altLang="en-US" sz="2400" smtClean="0"/>
              <a:t>No agreed cut-off values</a:t>
            </a:r>
          </a:p>
          <a:p>
            <a:pPr lvl="1"/>
            <a:r>
              <a:rPr lang="en-GB" altLang="en-US" sz="2400" smtClean="0"/>
              <a:t>ALP &gt;900 IU/L – sensitivity 88%, specificity 71%</a:t>
            </a:r>
          </a:p>
          <a:p>
            <a:pPr lvl="1"/>
            <a:r>
              <a:rPr lang="en-GB" altLang="en-US" sz="2400" smtClean="0"/>
              <a:t>PO4 &lt;1.8 mmol/L – sensitivity 50%, specificity 96%</a:t>
            </a:r>
          </a:p>
          <a:p>
            <a:pPr lvl="1"/>
            <a:r>
              <a:rPr lang="en-GB" altLang="en-US" sz="2400" smtClean="0"/>
              <a:t>Combined – sensitivity 100%, specificity 70%</a:t>
            </a:r>
          </a:p>
          <a:p>
            <a:pPr lvl="1"/>
            <a:r>
              <a:rPr lang="en-GB" altLang="en-US" sz="2400" smtClean="0"/>
              <a:t>…. Does not point towards underlying primary mineral deficiency</a:t>
            </a: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179388" y="6329363"/>
            <a:ext cx="88884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Visser et al, Acta Pediatr, 2012; Tinnion &amp; Embleton, ADC EP, 2012; Backstrom et al, Acta Pediatr, 2000</a:t>
            </a:r>
          </a:p>
        </p:txBody>
      </p:sp>
    </p:spTree>
    <p:extLst>
      <p:ext uri="{BB962C8B-B14F-4D97-AF65-F5344CB8AC3E}">
        <p14:creationId xmlns:p14="http://schemas.microsoft.com/office/powerpoint/2010/main" val="26068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Current practices</a:t>
            </a:r>
          </a:p>
          <a:p>
            <a:r>
              <a:rPr lang="en-GB" dirty="0" smtClean="0"/>
              <a:t>What is MBDP</a:t>
            </a:r>
          </a:p>
          <a:p>
            <a:r>
              <a:rPr lang="en-GB" dirty="0" smtClean="0"/>
              <a:t>Pathophysiology</a:t>
            </a:r>
          </a:p>
          <a:p>
            <a:r>
              <a:rPr lang="en-GB" dirty="0" smtClean="0"/>
              <a:t>Management</a:t>
            </a:r>
          </a:p>
          <a:p>
            <a:r>
              <a:rPr lang="en-GB" dirty="0" smtClean="0"/>
              <a:t>Case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808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Screening and diagnosis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mtClean="0"/>
              <a:t>PTH</a:t>
            </a:r>
          </a:p>
          <a:p>
            <a:pPr lvl="1"/>
            <a:r>
              <a:rPr lang="en-GB" altLang="en-US" smtClean="0"/>
              <a:t>Calcipaenic state: </a:t>
            </a:r>
            <a:r>
              <a:rPr lang="en-GB" altLang="en-US" smtClean="0">
                <a:sym typeface="Wingdings" pitchFamily="2" charset="2"/>
              </a:rPr>
              <a:t></a:t>
            </a:r>
            <a:r>
              <a:rPr lang="en-GB" altLang="en-US" smtClean="0"/>
              <a:t>PTH</a:t>
            </a:r>
          </a:p>
          <a:p>
            <a:pPr lvl="1"/>
            <a:r>
              <a:rPr lang="en-GB" altLang="en-US" smtClean="0"/>
              <a:t>Phosphopaenic state: Normal PTH</a:t>
            </a:r>
          </a:p>
          <a:p>
            <a:pPr lvl="1"/>
            <a:r>
              <a:rPr lang="en-GB" altLang="en-US" smtClean="0"/>
              <a:t>Only independent biochemical predictor of low BMC at term</a:t>
            </a:r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179388" y="6237288"/>
            <a:ext cx="88884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Moreira et al, J Perinatol, 2014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Czech-Kowalska et al, PLoS One, 2016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90525" y="4365625"/>
            <a:ext cx="8199438" cy="1700213"/>
            <a:chOff x="390525" y="4365104"/>
            <a:chExt cx="8199438" cy="1700213"/>
          </a:xfrm>
        </p:grpSpPr>
        <p:pic>
          <p:nvPicPr>
            <p:cNvPr id="16390" name="Picture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525" y="4365104"/>
              <a:ext cx="8199438" cy="1700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5003800" y="5085829"/>
              <a:ext cx="1152525" cy="6477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4937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Treatment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altLang="en-US" sz="2400" dirty="0" smtClean="0"/>
              <a:t>Review prevention strategies – nutrition, risk factors</a:t>
            </a:r>
          </a:p>
          <a:p>
            <a:r>
              <a:rPr lang="en-GB" altLang="en-US" sz="2400" dirty="0" smtClean="0"/>
              <a:t>No role for prophylactic phosphate supplements</a:t>
            </a:r>
          </a:p>
          <a:p>
            <a:r>
              <a:rPr lang="en-GB" altLang="en-US" sz="2400" dirty="0" smtClean="0"/>
              <a:t>Mineral supplements, </a:t>
            </a:r>
            <a:r>
              <a:rPr lang="en-GB" altLang="en-US" sz="2400" b="1" dirty="0" smtClean="0"/>
              <a:t>depending on aetiology</a:t>
            </a:r>
          </a:p>
          <a:p>
            <a:r>
              <a:rPr lang="en-GB" altLang="en-US" sz="2400" dirty="0" err="1" smtClean="0"/>
              <a:t>Calcipaenic</a:t>
            </a:r>
            <a:r>
              <a:rPr lang="en-GB" altLang="en-US" sz="2400" dirty="0" smtClean="0"/>
              <a:t> state</a:t>
            </a:r>
          </a:p>
          <a:p>
            <a:pPr lvl="1"/>
            <a:r>
              <a:rPr lang="en-GB" altLang="en-US" sz="2000" dirty="0" smtClean="0"/>
              <a:t>Start calcium supplements +/- additional cholecalciferol</a:t>
            </a:r>
          </a:p>
          <a:p>
            <a:pPr lvl="1"/>
            <a:r>
              <a:rPr lang="en-GB" altLang="en-US" sz="2000" dirty="0" smtClean="0"/>
              <a:t>Stop phosphate supplements</a:t>
            </a:r>
          </a:p>
          <a:p>
            <a:r>
              <a:rPr lang="en-GB" altLang="en-US" sz="2400" dirty="0" err="1" smtClean="0"/>
              <a:t>Phosphopaenic</a:t>
            </a:r>
            <a:r>
              <a:rPr lang="en-GB" altLang="en-US" sz="2400" dirty="0" smtClean="0"/>
              <a:t> state</a:t>
            </a:r>
          </a:p>
          <a:p>
            <a:pPr lvl="1"/>
            <a:r>
              <a:rPr lang="en-GB" altLang="en-US" sz="2000" dirty="0" smtClean="0"/>
              <a:t>Start phosphate supplements</a:t>
            </a:r>
          </a:p>
          <a:p>
            <a:pPr lvl="1"/>
            <a:r>
              <a:rPr lang="en-GB" altLang="en-US" sz="2000" dirty="0" smtClean="0"/>
              <a:t>May need calcium supplements also to maintain ratio</a:t>
            </a:r>
            <a:endParaRPr lang="en-GB" altLang="en-US" sz="2400" dirty="0" smtClean="0"/>
          </a:p>
          <a:p>
            <a:r>
              <a:rPr lang="en-GB" altLang="en-US" sz="2400" dirty="0" smtClean="0"/>
              <a:t>Give supplements at different times, separate to feeds</a:t>
            </a:r>
          </a:p>
          <a:p>
            <a:r>
              <a:rPr lang="en-GB" altLang="en-US" sz="2400" dirty="0" smtClean="0"/>
              <a:t>No role for active vitamin D analogues routinely</a:t>
            </a:r>
          </a:p>
        </p:txBody>
      </p:sp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179512" y="6237288"/>
            <a:ext cx="377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Chinoy</a:t>
            </a:r>
            <a:r>
              <a:rPr lang="en-GB" altLang="en-US" sz="1400" dirty="0"/>
              <a:t> et al, ADC F&amp;N, 2019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/>
              <a:t>Moreira et al, J </a:t>
            </a:r>
            <a:r>
              <a:rPr lang="en-GB" altLang="en-US" sz="1400" dirty="0" err="1"/>
              <a:t>Pediatr</a:t>
            </a:r>
            <a:r>
              <a:rPr lang="en-GB" altLang="en-US" sz="1400" dirty="0"/>
              <a:t> Child Health, 2013</a:t>
            </a:r>
          </a:p>
        </p:txBody>
      </p:sp>
    </p:spTree>
    <p:extLst>
      <p:ext uri="{BB962C8B-B14F-4D97-AF65-F5344CB8AC3E}">
        <p14:creationId xmlns:p14="http://schemas.microsoft.com/office/powerpoint/2010/main" val="3914416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79464"/>
            <a:ext cx="54864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6559694" y="6470100"/>
            <a:ext cx="255158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 err="1" smtClean="0"/>
              <a:t>Chinoy</a:t>
            </a:r>
            <a:r>
              <a:rPr lang="en-GB" altLang="en-US" sz="1400" dirty="0" smtClean="0"/>
              <a:t> et al, ADC F&amp;N, 2019</a:t>
            </a: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8874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/>
          <a:lstStyle/>
          <a:p>
            <a:r>
              <a:rPr lang="en-GB" dirty="0" smtClean="0"/>
              <a:t>Case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053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Presentation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400" dirty="0" smtClean="0"/>
              <a:t>26/40, BW 700g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smtClean="0"/>
              <a:t>CLD, PN for 2 weeks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smtClean="0"/>
              <a:t>Period of unfortified EBM, later on preterm formula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smtClean="0"/>
              <a:t>3 months old: 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dirty="0" err="1" smtClean="0"/>
              <a:t>cCa</a:t>
            </a:r>
            <a:r>
              <a:rPr lang="en-GB" altLang="en-US" sz="2000" dirty="0" smtClean="0"/>
              <a:t> 2.54 </a:t>
            </a:r>
            <a:r>
              <a:rPr lang="en-GB" altLang="en-US" sz="2000" dirty="0" err="1" smtClean="0"/>
              <a:t>mmol</a:t>
            </a:r>
            <a:r>
              <a:rPr lang="en-GB" altLang="en-US" sz="2000" dirty="0" smtClean="0"/>
              <a:t>/L (2.2-2.7)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dirty="0" smtClean="0">
                <a:solidFill>
                  <a:srgbClr val="FF0000"/>
                </a:solidFill>
              </a:rPr>
              <a:t>PO</a:t>
            </a:r>
            <a:r>
              <a:rPr lang="en-GB" altLang="en-US" sz="2000" baseline="-25000" dirty="0" smtClean="0">
                <a:solidFill>
                  <a:srgbClr val="FF0000"/>
                </a:solidFill>
              </a:rPr>
              <a:t>4</a:t>
            </a:r>
            <a:r>
              <a:rPr lang="en-GB" altLang="en-US" sz="2000" dirty="0" smtClean="0">
                <a:solidFill>
                  <a:srgbClr val="FF0000"/>
                </a:solidFill>
              </a:rPr>
              <a:t> 0.98 </a:t>
            </a:r>
            <a:r>
              <a:rPr lang="en-GB" altLang="en-US" sz="2000" dirty="0" err="1" smtClean="0">
                <a:solidFill>
                  <a:srgbClr val="FF0000"/>
                </a:solidFill>
              </a:rPr>
              <a:t>mmol</a:t>
            </a:r>
            <a:r>
              <a:rPr lang="en-GB" altLang="en-US" sz="2000" dirty="0" smtClean="0">
                <a:solidFill>
                  <a:srgbClr val="FF0000"/>
                </a:solidFill>
              </a:rPr>
              <a:t>/L </a:t>
            </a:r>
            <a:r>
              <a:rPr lang="en-GB" altLang="en-US" sz="2000" dirty="0" smtClean="0"/>
              <a:t>(1.2-2.2)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dirty="0" smtClean="0">
                <a:solidFill>
                  <a:srgbClr val="FF0000"/>
                </a:solidFill>
              </a:rPr>
              <a:t>ALP 923 U/L </a:t>
            </a:r>
            <a:r>
              <a:rPr lang="en-GB" altLang="en-US" sz="2000" dirty="0" smtClean="0"/>
              <a:t>(90-540)</a:t>
            </a:r>
          </a:p>
          <a:p>
            <a:pPr>
              <a:lnSpc>
                <a:spcPct val="90000"/>
              </a:lnSpc>
            </a:pPr>
            <a:endParaRPr lang="en-GB" altLang="en-US" dirty="0" smtClean="0"/>
          </a:p>
          <a:p>
            <a:pPr>
              <a:lnSpc>
                <a:spcPct val="90000"/>
              </a:lnSpc>
            </a:pPr>
            <a:r>
              <a:rPr lang="en-GB" altLang="en-US" dirty="0" smtClean="0"/>
              <a:t>….Started PO</a:t>
            </a:r>
            <a:r>
              <a:rPr lang="en-GB" altLang="en-US" baseline="-25000" dirty="0" smtClean="0"/>
              <a:t>4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supps</a:t>
            </a:r>
            <a:r>
              <a:rPr lang="en-GB" altLang="en-US" dirty="0" smtClean="0"/>
              <a:t> 1mmol/kg daily</a:t>
            </a:r>
          </a:p>
        </p:txBody>
      </p:sp>
      <p:sp>
        <p:nvSpPr>
          <p:cNvPr id="19460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GB" altLang="en-US" sz="2400" dirty="0" smtClean="0"/>
              <a:t>1 week later</a:t>
            </a:r>
            <a:r>
              <a:rPr lang="en-GB" altLang="en-US" sz="2400" dirty="0"/>
              <a:t>:</a:t>
            </a:r>
            <a:endParaRPr lang="en-GB" altLang="en-US" sz="2400" dirty="0" smtClean="0"/>
          </a:p>
          <a:p>
            <a:pPr lvl="1" eaLnBrk="1" hangingPunct="1"/>
            <a:r>
              <a:rPr lang="en-GB" altLang="en-US" sz="2000" dirty="0" err="1" smtClean="0"/>
              <a:t>cCa</a:t>
            </a:r>
            <a:r>
              <a:rPr lang="en-GB" altLang="en-US" sz="2000" dirty="0" smtClean="0"/>
              <a:t> 2.49 </a:t>
            </a:r>
            <a:r>
              <a:rPr lang="en-GB" altLang="en-US" sz="2000" dirty="0" err="1" smtClean="0"/>
              <a:t>mmol</a:t>
            </a:r>
            <a:r>
              <a:rPr lang="en-GB" altLang="en-US" sz="2000" dirty="0" smtClean="0"/>
              <a:t>/L</a:t>
            </a:r>
          </a:p>
          <a:p>
            <a:pPr lvl="1" eaLnBrk="1" hangingPunct="1"/>
            <a:r>
              <a:rPr lang="en-GB" altLang="en-US" sz="2000" dirty="0" smtClean="0"/>
              <a:t>PO</a:t>
            </a:r>
            <a:r>
              <a:rPr lang="en-GB" altLang="en-US" sz="2000" baseline="-25000" dirty="0" smtClean="0"/>
              <a:t>4</a:t>
            </a:r>
            <a:r>
              <a:rPr lang="en-GB" altLang="en-US" sz="2000" dirty="0" smtClean="0"/>
              <a:t> 1.06 </a:t>
            </a:r>
            <a:r>
              <a:rPr lang="en-GB" altLang="en-US" sz="2000" dirty="0" err="1" smtClean="0"/>
              <a:t>mmol</a:t>
            </a:r>
            <a:r>
              <a:rPr lang="en-GB" altLang="en-US" sz="2000" dirty="0" smtClean="0"/>
              <a:t>/L</a:t>
            </a:r>
          </a:p>
          <a:p>
            <a:pPr lvl="1" eaLnBrk="1" hangingPunct="1"/>
            <a:r>
              <a:rPr lang="en-GB" altLang="en-US" sz="2000" dirty="0" smtClean="0">
                <a:solidFill>
                  <a:srgbClr val="FF0000"/>
                </a:solidFill>
              </a:rPr>
              <a:t>ALP 1220 U/L</a:t>
            </a:r>
          </a:p>
          <a:p>
            <a:pPr lvl="1" eaLnBrk="1" hangingPunct="1"/>
            <a:r>
              <a:rPr lang="en-GB" altLang="en-US" sz="2000" b="1" dirty="0" smtClean="0">
                <a:solidFill>
                  <a:srgbClr val="FF0000"/>
                </a:solidFill>
              </a:rPr>
              <a:t>PTH 72.3 </a:t>
            </a:r>
            <a:r>
              <a:rPr lang="en-GB" altLang="en-US" sz="2000" b="1" dirty="0" err="1" smtClean="0">
                <a:solidFill>
                  <a:srgbClr val="FF0000"/>
                </a:solidFill>
              </a:rPr>
              <a:t>pmol</a:t>
            </a:r>
            <a:r>
              <a:rPr lang="en-GB" altLang="en-US" sz="2000" b="1" dirty="0" smtClean="0">
                <a:solidFill>
                  <a:srgbClr val="FF0000"/>
                </a:solidFill>
              </a:rPr>
              <a:t>/L </a:t>
            </a:r>
            <a:r>
              <a:rPr lang="en-GB" altLang="en-US" sz="2000" dirty="0" smtClean="0"/>
              <a:t>(1.6-6.9)</a:t>
            </a:r>
          </a:p>
          <a:p>
            <a:pPr lvl="1" eaLnBrk="1" hangingPunct="1"/>
            <a:r>
              <a:rPr lang="en-GB" altLang="en-US" sz="2000" dirty="0" smtClean="0"/>
              <a:t>25(OH)</a:t>
            </a:r>
            <a:r>
              <a:rPr lang="en-GB" altLang="en-US" sz="2000" dirty="0" err="1" smtClean="0"/>
              <a:t>vit</a:t>
            </a:r>
            <a:r>
              <a:rPr lang="en-GB" altLang="en-US" sz="2000" dirty="0" smtClean="0"/>
              <a:t> D 46.2 </a:t>
            </a:r>
            <a:r>
              <a:rPr lang="en-GB" altLang="en-US" sz="2000" dirty="0" err="1" smtClean="0"/>
              <a:t>nmol</a:t>
            </a:r>
            <a:r>
              <a:rPr lang="en-GB" altLang="en-US" sz="2000" dirty="0" smtClean="0"/>
              <a:t>/L</a:t>
            </a:r>
          </a:p>
          <a:p>
            <a:pPr lvl="1" eaLnBrk="1" hangingPunct="1"/>
            <a:r>
              <a:rPr lang="en-GB" altLang="en-US" sz="2000" dirty="0" smtClean="0">
                <a:solidFill>
                  <a:srgbClr val="FF0000"/>
                </a:solidFill>
              </a:rPr>
              <a:t>1,25(OH)</a:t>
            </a:r>
            <a:r>
              <a:rPr lang="en-GB" altLang="en-US" sz="2000" baseline="-25000" dirty="0" smtClean="0">
                <a:solidFill>
                  <a:srgbClr val="FF0000"/>
                </a:solidFill>
              </a:rPr>
              <a:t>2</a:t>
            </a:r>
            <a:r>
              <a:rPr lang="en-GB" altLang="en-US" sz="2000" dirty="0" smtClean="0">
                <a:solidFill>
                  <a:srgbClr val="FF0000"/>
                </a:solidFill>
              </a:rPr>
              <a:t>vit D 380 </a:t>
            </a:r>
            <a:r>
              <a:rPr lang="en-GB" altLang="en-US" sz="2000" dirty="0" err="1" smtClean="0">
                <a:solidFill>
                  <a:srgbClr val="FF0000"/>
                </a:solidFill>
              </a:rPr>
              <a:t>pmol</a:t>
            </a:r>
            <a:r>
              <a:rPr lang="en-GB" altLang="en-US" sz="2000" dirty="0" smtClean="0">
                <a:solidFill>
                  <a:srgbClr val="FF0000"/>
                </a:solidFill>
              </a:rPr>
              <a:t>/L </a:t>
            </a:r>
            <a:r>
              <a:rPr lang="en-GB" altLang="en-US" sz="2000" dirty="0" smtClean="0"/>
              <a:t>(43-144)</a:t>
            </a:r>
          </a:p>
          <a:p>
            <a:pPr lvl="1" eaLnBrk="1" hangingPunct="1"/>
            <a:r>
              <a:rPr lang="en-GB" altLang="en-US" sz="2000" dirty="0" smtClean="0"/>
              <a:t>Swollen left thigh…</a:t>
            </a: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226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Radiographs</a:t>
            </a:r>
          </a:p>
        </p:txBody>
      </p:sp>
      <p:pic>
        <p:nvPicPr>
          <p:cNvPr id="20483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557338"/>
            <a:ext cx="3182937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5688" y="5013325"/>
            <a:ext cx="36258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1557338"/>
            <a:ext cx="3205163" cy="340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TextBox 1"/>
          <p:cNvSpPr txBox="1">
            <a:spLocks noChangeArrowheads="1"/>
          </p:cNvSpPr>
          <p:nvPr/>
        </p:nvSpPr>
        <p:spPr bwMode="auto">
          <a:xfrm>
            <a:off x="755650" y="1628775"/>
            <a:ext cx="20875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000" b="1">
                <a:solidFill>
                  <a:schemeClr val="bg1"/>
                </a:solidFill>
              </a:rPr>
              <a:t>Left femur</a:t>
            </a:r>
          </a:p>
        </p:txBody>
      </p:sp>
      <p:sp>
        <p:nvSpPr>
          <p:cNvPr id="20487" name="TextBox 6"/>
          <p:cNvSpPr txBox="1">
            <a:spLocks noChangeArrowheads="1"/>
          </p:cNvSpPr>
          <p:nvPr/>
        </p:nvSpPr>
        <p:spPr bwMode="auto">
          <a:xfrm>
            <a:off x="5219700" y="1700213"/>
            <a:ext cx="2089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000" b="1">
                <a:solidFill>
                  <a:schemeClr val="bg1"/>
                </a:solidFill>
              </a:rPr>
              <a:t>Right humerus</a:t>
            </a:r>
          </a:p>
        </p:txBody>
      </p:sp>
      <p:sp>
        <p:nvSpPr>
          <p:cNvPr id="20488" name="TextBox 7"/>
          <p:cNvSpPr txBox="1">
            <a:spLocks noChangeArrowheads="1"/>
          </p:cNvSpPr>
          <p:nvPr/>
        </p:nvSpPr>
        <p:spPr bwMode="auto">
          <a:xfrm>
            <a:off x="5076825" y="5157788"/>
            <a:ext cx="20875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000" b="1">
                <a:solidFill>
                  <a:schemeClr val="bg1"/>
                </a:solidFill>
              </a:rPr>
              <a:t>Right femur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987675" y="5535613"/>
            <a:ext cx="0" cy="773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7812088" y="2276475"/>
            <a:ext cx="0" cy="7747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516688" y="5876925"/>
            <a:ext cx="0" cy="773113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308850" y="2813050"/>
            <a:ext cx="0" cy="77470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ight Arrow 5"/>
          <p:cNvSpPr/>
          <p:nvPr/>
        </p:nvSpPr>
        <p:spPr>
          <a:xfrm>
            <a:off x="1042988" y="3749675"/>
            <a:ext cx="865187" cy="2413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5400675" y="3344863"/>
            <a:ext cx="863600" cy="242887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1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Management</a:t>
            </a:r>
          </a:p>
        </p:txBody>
      </p:sp>
      <p:sp>
        <p:nvSpPr>
          <p:cNvPr id="2150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28775"/>
            <a:ext cx="3241675" cy="47815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400" dirty="0" smtClean="0"/>
              <a:t>Stopped PO</a:t>
            </a:r>
            <a:r>
              <a:rPr lang="en-GB" altLang="en-US" sz="2400" baseline="-25000" dirty="0" smtClean="0"/>
              <a:t>4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supps</a:t>
            </a:r>
            <a:endParaRPr lang="en-GB" alt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smtClean="0"/>
              <a:t>Additional vitamin D treatment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smtClean="0"/>
              <a:t>Started Ca </a:t>
            </a:r>
            <a:r>
              <a:rPr lang="en-GB" altLang="en-US" sz="2400" dirty="0" err="1" smtClean="0"/>
              <a:t>supps</a:t>
            </a:r>
            <a:r>
              <a:rPr lang="en-GB" altLang="en-US" sz="2400" dirty="0" smtClean="0"/>
              <a:t> 2.5mmol QDS</a:t>
            </a:r>
          </a:p>
          <a:p>
            <a:pPr eaLnBrk="1" hangingPunct="1">
              <a:lnSpc>
                <a:spcPct val="90000"/>
              </a:lnSpc>
            </a:pPr>
            <a:endParaRPr lang="en-GB" alt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smtClean="0"/>
              <a:t>5 months: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dirty="0" err="1" smtClean="0"/>
              <a:t>cCa</a:t>
            </a:r>
            <a:r>
              <a:rPr lang="en-GB" altLang="en-US" sz="2000" dirty="0" smtClean="0"/>
              <a:t> 2.82 </a:t>
            </a:r>
            <a:r>
              <a:rPr lang="en-GB" altLang="en-US" sz="2000" dirty="0" err="1" smtClean="0"/>
              <a:t>mmol</a:t>
            </a:r>
            <a:r>
              <a:rPr lang="en-GB" altLang="en-US" sz="2000" dirty="0" smtClean="0"/>
              <a:t>/L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dirty="0" smtClean="0"/>
              <a:t>PO</a:t>
            </a:r>
            <a:r>
              <a:rPr lang="en-GB" altLang="en-US" sz="2000" baseline="-25000" dirty="0" smtClean="0"/>
              <a:t>4</a:t>
            </a:r>
            <a:r>
              <a:rPr lang="en-GB" altLang="en-US" sz="2000" dirty="0" smtClean="0"/>
              <a:t> 2.13 </a:t>
            </a:r>
            <a:r>
              <a:rPr lang="en-GB" altLang="en-US" sz="2000" dirty="0" err="1" smtClean="0"/>
              <a:t>mmol</a:t>
            </a:r>
            <a:r>
              <a:rPr lang="en-GB" altLang="en-US" sz="2000" dirty="0" smtClean="0"/>
              <a:t>/L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dirty="0" smtClean="0"/>
              <a:t>PTH 5.2 </a:t>
            </a:r>
            <a:r>
              <a:rPr lang="en-GB" altLang="en-US" sz="2000" dirty="0" err="1" smtClean="0"/>
              <a:t>pmol</a:t>
            </a:r>
            <a:r>
              <a:rPr lang="en-GB" altLang="en-US" sz="2000" dirty="0" smtClean="0"/>
              <a:t>/L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dirty="0" smtClean="0"/>
              <a:t>ALP 483 U/L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smtClean="0"/>
              <a:t>Ca </a:t>
            </a:r>
            <a:r>
              <a:rPr lang="en-GB" altLang="en-US" sz="2400" dirty="0" err="1" smtClean="0"/>
              <a:t>supps</a:t>
            </a:r>
            <a:r>
              <a:rPr lang="en-GB" altLang="en-US" sz="2400" dirty="0" smtClean="0"/>
              <a:t> stopped, only on </a:t>
            </a:r>
            <a:r>
              <a:rPr lang="en-GB" altLang="en-US" sz="2400" dirty="0" err="1" smtClean="0"/>
              <a:t>Abidec</a:t>
            </a:r>
            <a:endParaRPr lang="en-GB" altLang="en-US" sz="2400" dirty="0" smtClean="0"/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754188"/>
            <a:ext cx="1758950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1763713"/>
            <a:ext cx="1344613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8900" y="1754188"/>
            <a:ext cx="2616200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extBox 2"/>
          <p:cNvSpPr txBox="1">
            <a:spLocks noChangeArrowheads="1"/>
          </p:cNvSpPr>
          <p:nvPr/>
        </p:nvSpPr>
        <p:spPr bwMode="auto">
          <a:xfrm>
            <a:off x="3419475" y="6046788"/>
            <a:ext cx="1816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 dirty="0">
                <a:solidFill>
                  <a:schemeClr val="bg1"/>
                </a:solidFill>
              </a:rPr>
              <a:t>5 months</a:t>
            </a:r>
          </a:p>
        </p:txBody>
      </p:sp>
      <p:sp>
        <p:nvSpPr>
          <p:cNvPr id="21512" name="TextBox 10"/>
          <p:cNvSpPr txBox="1">
            <a:spLocks noChangeArrowheads="1"/>
          </p:cNvSpPr>
          <p:nvPr/>
        </p:nvSpPr>
        <p:spPr bwMode="auto">
          <a:xfrm>
            <a:off x="6438900" y="6061075"/>
            <a:ext cx="1814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solidFill>
                  <a:schemeClr val="bg1"/>
                </a:solidFill>
              </a:rPr>
              <a:t>8 months</a:t>
            </a:r>
          </a:p>
        </p:txBody>
      </p:sp>
    </p:spTree>
    <p:extLst>
      <p:ext uri="{BB962C8B-B14F-4D97-AF65-F5344CB8AC3E}">
        <p14:creationId xmlns:p14="http://schemas.microsoft.com/office/powerpoint/2010/main" val="369767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Take home messages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800" smtClean="0"/>
              <a:t>Optimise nutritional mineral intake and minimise risk factors</a:t>
            </a:r>
          </a:p>
          <a:p>
            <a:r>
              <a:rPr lang="en-GB" altLang="en-US" sz="2800" smtClean="0"/>
              <a:t>↑ALP and ↓PO</a:t>
            </a:r>
            <a:r>
              <a:rPr lang="en-GB" altLang="en-US" sz="2800" baseline="-25000" smtClean="0"/>
              <a:t>4</a:t>
            </a:r>
            <a:r>
              <a:rPr lang="en-GB" altLang="en-US" sz="2800" smtClean="0"/>
              <a:t> will be universally seen in MBDP</a:t>
            </a:r>
          </a:p>
          <a:p>
            <a:r>
              <a:rPr lang="en-GB" altLang="en-US" sz="2800" smtClean="0"/>
              <a:t>PTH helps differentiate between primarily calcium deficient and phosphate deficient states</a:t>
            </a:r>
          </a:p>
          <a:p>
            <a:r>
              <a:rPr lang="en-GB" altLang="en-US" sz="2800" smtClean="0"/>
              <a:t>Use Ca supplements to treat calcium deficient states – PO</a:t>
            </a:r>
            <a:r>
              <a:rPr lang="en-GB" altLang="en-US" sz="2800" baseline="-25000" smtClean="0"/>
              <a:t>4</a:t>
            </a:r>
            <a:r>
              <a:rPr lang="en-GB" altLang="en-US" sz="2800" smtClean="0"/>
              <a:t> supplements can worsen hyperparathyroidism and MBDP in these cases</a:t>
            </a:r>
          </a:p>
          <a:p>
            <a:r>
              <a:rPr lang="en-GB" altLang="en-US" sz="2800" smtClean="0"/>
              <a:t>Maintain enteral Ca:PO</a:t>
            </a:r>
            <a:r>
              <a:rPr lang="en-GB" altLang="en-US" sz="2800" baseline="-25000" smtClean="0"/>
              <a:t>4</a:t>
            </a:r>
            <a:r>
              <a:rPr lang="en-GB" altLang="en-US" sz="2800" smtClean="0"/>
              <a:t> ratios</a:t>
            </a:r>
          </a:p>
        </p:txBody>
      </p:sp>
    </p:spTree>
    <p:extLst>
      <p:ext uri="{BB962C8B-B14F-4D97-AF65-F5344CB8AC3E}">
        <p14:creationId xmlns:p14="http://schemas.microsoft.com/office/powerpoint/2010/main" val="2422166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Any questions?</a:t>
            </a:r>
          </a:p>
        </p:txBody>
      </p:sp>
      <p:pic>
        <p:nvPicPr>
          <p:cNvPr id="3" name="Picture 2" descr="Image result for questi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344816" cy="487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95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/>
          <a:lstStyle/>
          <a:p>
            <a:r>
              <a:rPr lang="en-GB" dirty="0" smtClean="0"/>
              <a:t>Current practices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499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smtClean="0"/>
              <a:t>Traditional neonatal approach - UK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452596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sz="2800" smtClean="0"/>
              <a:t>Survey of 36 neonatal units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800" smtClean="0"/>
              <a:t>Screening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400" smtClean="0"/>
              <a:t>All units measured Ca, PO</a:t>
            </a:r>
            <a:r>
              <a:rPr lang="en-GB" altLang="en-US" sz="2400" baseline="-25000" smtClean="0"/>
              <a:t>4</a:t>
            </a:r>
            <a:r>
              <a:rPr lang="en-GB" altLang="en-US" sz="2400" smtClean="0"/>
              <a:t>, ALP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400" smtClean="0"/>
              <a:t>Frequency weekly (89%) to fortnightly (11%)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800" smtClean="0"/>
              <a:t>Prevention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400" smtClean="0"/>
              <a:t>All units gave at risk infants vitamin D/multivitamins and fortified EBM/preterm formula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400" smtClean="0"/>
              <a:t>14% gave PO</a:t>
            </a:r>
            <a:r>
              <a:rPr lang="en-GB" altLang="en-US" sz="2400" baseline="-25000" smtClean="0"/>
              <a:t>4</a:t>
            </a:r>
            <a:r>
              <a:rPr lang="en-GB" altLang="en-US" sz="2400" smtClean="0"/>
              <a:t> supplementation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800" smtClean="0"/>
              <a:t>Treatment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400" smtClean="0"/>
              <a:t>19% guided by PO</a:t>
            </a:r>
            <a:r>
              <a:rPr lang="en-GB" altLang="en-US" sz="2400" baseline="-25000" smtClean="0"/>
              <a:t>4</a:t>
            </a:r>
            <a:r>
              <a:rPr lang="en-GB" altLang="en-US" sz="2400" smtClean="0"/>
              <a:t>, 64% by ALP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400" smtClean="0"/>
              <a:t>94% used PO</a:t>
            </a:r>
            <a:r>
              <a:rPr lang="en-GB" altLang="en-US" sz="2400" baseline="-25000" smtClean="0"/>
              <a:t>4</a:t>
            </a:r>
            <a:r>
              <a:rPr lang="en-GB" altLang="en-US" sz="2400" smtClean="0"/>
              <a:t> supplementation</a:t>
            </a:r>
          </a:p>
        </p:txBody>
      </p:sp>
      <p:sp>
        <p:nvSpPr>
          <p:cNvPr id="4100" name="TextBox 1"/>
          <p:cNvSpPr txBox="1">
            <a:spLocks noChangeArrowheads="1"/>
          </p:cNvSpPr>
          <p:nvPr/>
        </p:nvSpPr>
        <p:spPr bwMode="auto">
          <a:xfrm>
            <a:off x="107950" y="6391275"/>
            <a:ext cx="4968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Harrison et al, Acta Paediatr, 2008</a:t>
            </a:r>
          </a:p>
        </p:txBody>
      </p:sp>
    </p:spTree>
    <p:extLst>
      <p:ext uri="{BB962C8B-B14F-4D97-AF65-F5344CB8AC3E}">
        <p14:creationId xmlns:p14="http://schemas.microsoft.com/office/powerpoint/2010/main" val="74175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smtClean="0"/>
              <a:t>Traditional neonatal approach - US</a:t>
            </a:r>
          </a:p>
        </p:txBody>
      </p:sp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468313" y="4941888"/>
            <a:ext cx="3743325" cy="135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en-GB" altLang="en-US" sz="1800"/>
              <a:t>Treatments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GB" altLang="en-US" sz="1800"/>
              <a:t> Milk fortification 83%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GB" altLang="en-US" sz="1800"/>
              <a:t> Vit D 67%, </a:t>
            </a:r>
            <a:r>
              <a:rPr lang="en-GB" altLang="en-US" sz="1800" b="1">
                <a:solidFill>
                  <a:srgbClr val="FF0000"/>
                </a:solidFill>
              </a:rPr>
              <a:t>Ca 65%, PO</a:t>
            </a:r>
            <a:r>
              <a:rPr lang="en-GB" altLang="en-US" sz="1800" b="1" baseline="-25000">
                <a:solidFill>
                  <a:srgbClr val="FF0000"/>
                </a:solidFill>
              </a:rPr>
              <a:t>4</a:t>
            </a:r>
            <a:r>
              <a:rPr lang="en-GB" altLang="en-US" sz="1800" b="1">
                <a:solidFill>
                  <a:srgbClr val="FF0000"/>
                </a:solidFill>
              </a:rPr>
              <a:t> 65%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GB" altLang="en-US" sz="1800"/>
              <a:t> Physical therapy 19%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GB" altLang="en-US" sz="1800"/>
              <a:t> Calcitriol 29% </a:t>
            </a:r>
          </a:p>
        </p:txBody>
      </p: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107950" y="6415088"/>
            <a:ext cx="38163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/>
              <a:t>Kelly et al, Clin Pediatrics, 2014</a:t>
            </a: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23851" y="1484313"/>
            <a:ext cx="4319587" cy="3249612"/>
            <a:chOff x="323851" y="1484313"/>
            <a:chExt cx="4319587" cy="3249612"/>
          </a:xfrm>
        </p:grpSpPr>
        <p:pic>
          <p:nvPicPr>
            <p:cNvPr id="5133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288" y="1484313"/>
              <a:ext cx="4248150" cy="3249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134" name="Rectangle 9"/>
            <p:cNvSpPr>
              <a:spLocks noChangeArrowheads="1"/>
            </p:cNvSpPr>
            <p:nvPr/>
          </p:nvSpPr>
          <p:spPr bwMode="auto">
            <a:xfrm>
              <a:off x="323851" y="2276475"/>
              <a:ext cx="4032126" cy="720725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4716464" y="1341438"/>
            <a:ext cx="3959224" cy="3403600"/>
            <a:chOff x="4716463" y="1341438"/>
            <a:chExt cx="3959225" cy="3403600"/>
          </a:xfrm>
        </p:grpSpPr>
        <p:pic>
          <p:nvPicPr>
            <p:cNvPr id="5130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7900" y="1341438"/>
              <a:ext cx="3887788" cy="340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131" name="Rectangle 10"/>
            <p:cNvSpPr>
              <a:spLocks noChangeArrowheads="1"/>
            </p:cNvSpPr>
            <p:nvPr/>
          </p:nvSpPr>
          <p:spPr bwMode="auto">
            <a:xfrm>
              <a:off x="4716463" y="2276475"/>
              <a:ext cx="3743970" cy="833438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716463" y="4941888"/>
            <a:ext cx="3933825" cy="1781175"/>
            <a:chOff x="4716463" y="4941888"/>
            <a:chExt cx="3933825" cy="1781175"/>
          </a:xfrm>
        </p:grpSpPr>
        <p:pic>
          <p:nvPicPr>
            <p:cNvPr id="5128" name="Picture 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463" y="4941888"/>
              <a:ext cx="3933825" cy="1781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129" name="Rectangle 14"/>
            <p:cNvSpPr>
              <a:spLocks noChangeArrowheads="1"/>
            </p:cNvSpPr>
            <p:nvPr/>
          </p:nvSpPr>
          <p:spPr bwMode="auto">
            <a:xfrm>
              <a:off x="4716463" y="5949950"/>
              <a:ext cx="2303462" cy="720725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42855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Latest UK practice (2019)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788" y="1484312"/>
            <a:ext cx="8229600" cy="2448744"/>
          </a:xfrm>
        </p:spPr>
        <p:txBody>
          <a:bodyPr>
            <a:normAutofit fontScale="85000" lnSpcReduction="20000"/>
          </a:bodyPr>
          <a:lstStyle/>
          <a:p>
            <a:r>
              <a:rPr lang="en-GB" altLang="en-US" sz="2800" dirty="0" smtClean="0"/>
              <a:t>National survey, 69 responses from 53 neonatal units</a:t>
            </a:r>
          </a:p>
          <a:p>
            <a:r>
              <a:rPr lang="en-GB" altLang="en-US" sz="2800" dirty="0" smtClean="0"/>
              <a:t>Screening, diagnosis and monitoring almost exclusively based on ALP and PO</a:t>
            </a:r>
            <a:r>
              <a:rPr lang="en-GB" altLang="en-US" sz="2800" baseline="-25000" dirty="0" smtClean="0"/>
              <a:t>4</a:t>
            </a:r>
          </a:p>
          <a:p>
            <a:r>
              <a:rPr lang="en-GB" altLang="en-US" sz="2800" dirty="0" smtClean="0"/>
              <a:t>Prophylactic treatments</a:t>
            </a:r>
          </a:p>
          <a:p>
            <a:pPr lvl="1"/>
            <a:r>
              <a:rPr lang="en-GB" altLang="en-US" sz="2400" dirty="0" smtClean="0"/>
              <a:t>Multi-vitamin supplements: 90%</a:t>
            </a:r>
          </a:p>
          <a:p>
            <a:pPr lvl="1"/>
            <a:r>
              <a:rPr lang="en-GB" altLang="en-US" sz="2400" b="1" i="1" dirty="0" smtClean="0"/>
              <a:t>PO</a:t>
            </a:r>
            <a:r>
              <a:rPr lang="en-GB" altLang="en-US" sz="2400" b="1" i="1" baseline="-25000" dirty="0" smtClean="0"/>
              <a:t>4</a:t>
            </a:r>
            <a:r>
              <a:rPr lang="en-GB" altLang="en-US" sz="2400" b="1" i="1" dirty="0" smtClean="0"/>
              <a:t> supplements: 54%</a:t>
            </a:r>
          </a:p>
          <a:p>
            <a:pPr lvl="1"/>
            <a:r>
              <a:rPr lang="en-GB" altLang="en-US" sz="2400" b="1" i="1" dirty="0" err="1" smtClean="0"/>
              <a:t>Alfacalcidol</a:t>
            </a:r>
            <a:r>
              <a:rPr lang="en-GB" altLang="en-US" sz="2400" b="1" i="1" dirty="0" smtClean="0"/>
              <a:t>: 7%</a:t>
            </a: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107950" y="6381750"/>
            <a:ext cx="453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Unpublished data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8025" y="3933056"/>
            <a:ext cx="6450826" cy="2354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900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/>
          <a:lstStyle/>
          <a:p>
            <a:r>
              <a:rPr lang="en-GB" dirty="0" smtClean="0"/>
              <a:t>What is MBDP?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456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Terminology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91264" cy="4853136"/>
          </a:xfrm>
        </p:spPr>
        <p:txBody>
          <a:bodyPr>
            <a:normAutofit/>
          </a:bodyPr>
          <a:lstStyle/>
          <a:p>
            <a:r>
              <a:rPr lang="en-GB" dirty="0" err="1" smtClean="0"/>
              <a:t>Undermineralisation</a:t>
            </a:r>
            <a:r>
              <a:rPr lang="en-GB" dirty="0" smtClean="0"/>
              <a:t> of the preterm skeleton</a:t>
            </a:r>
          </a:p>
          <a:p>
            <a:r>
              <a:rPr lang="en-GB" dirty="0" smtClean="0"/>
              <a:t>“Osteopenia of prematurity”</a:t>
            </a:r>
          </a:p>
          <a:p>
            <a:pPr lvl="1"/>
            <a:r>
              <a:rPr lang="en-GB" dirty="0" smtClean="0"/>
              <a:t>“Washed-out” appearance on radiographs</a:t>
            </a:r>
          </a:p>
          <a:p>
            <a:pPr lvl="1"/>
            <a:r>
              <a:rPr lang="en-GB" dirty="0" smtClean="0"/>
              <a:t>Subjective</a:t>
            </a:r>
          </a:p>
          <a:p>
            <a:pPr lvl="1"/>
            <a:r>
              <a:rPr lang="en-GB" dirty="0" smtClean="0"/>
              <a:t>Requires 30% bone loss</a:t>
            </a:r>
          </a:p>
          <a:p>
            <a:r>
              <a:rPr lang="en-GB" dirty="0" smtClean="0"/>
              <a:t>“Rickets of prematurity”</a:t>
            </a:r>
          </a:p>
          <a:p>
            <a:pPr lvl="1"/>
            <a:r>
              <a:rPr lang="en-GB" dirty="0" smtClean="0"/>
              <a:t>Typical biochemistry: </a:t>
            </a:r>
            <a:r>
              <a:rPr lang="en-GB" b="1" dirty="0" smtClean="0"/>
              <a:t>↓PO</a:t>
            </a:r>
            <a:r>
              <a:rPr lang="en-GB" b="1" baseline="-25000" dirty="0" smtClean="0"/>
              <a:t>4</a:t>
            </a:r>
            <a:r>
              <a:rPr lang="en-GB" dirty="0" smtClean="0"/>
              <a:t>, ↑ALP (± ↑PTH)</a:t>
            </a:r>
          </a:p>
          <a:p>
            <a:pPr lvl="1"/>
            <a:r>
              <a:rPr lang="en-GB" dirty="0" smtClean="0"/>
              <a:t>Typical radiological features</a:t>
            </a:r>
            <a:endParaRPr lang="en-GB" dirty="0"/>
          </a:p>
        </p:txBody>
      </p:sp>
      <p:pic>
        <p:nvPicPr>
          <p:cNvPr id="5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62" y="1340768"/>
            <a:ext cx="7128792" cy="2970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933056"/>
            <a:ext cx="7200801" cy="280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814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700"/>
          </a:xfrm>
        </p:spPr>
        <p:txBody>
          <a:bodyPr/>
          <a:lstStyle/>
          <a:p>
            <a:r>
              <a:rPr lang="en-GB" altLang="en-US" dirty="0" smtClean="0"/>
              <a:t>Aetiology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56792"/>
            <a:ext cx="4042792" cy="4569371"/>
          </a:xfrm>
        </p:spPr>
        <p:txBody>
          <a:bodyPr>
            <a:normAutofit fontScale="85000" lnSpcReduction="10000"/>
          </a:bodyPr>
          <a:lstStyle/>
          <a:p>
            <a:r>
              <a:rPr lang="en-GB" altLang="en-US" sz="2800" dirty="0" smtClean="0"/>
              <a:t>Mineral (Ca and PO</a:t>
            </a:r>
            <a:r>
              <a:rPr lang="en-GB" altLang="en-US" sz="2800" baseline="-25000" dirty="0" smtClean="0"/>
              <a:t>4</a:t>
            </a:r>
            <a:r>
              <a:rPr lang="en-GB" altLang="en-US" sz="2800" dirty="0" smtClean="0"/>
              <a:t>) deficiency</a:t>
            </a:r>
          </a:p>
          <a:p>
            <a:r>
              <a:rPr lang="en-GB" altLang="en-US" sz="2800" dirty="0" smtClean="0"/>
              <a:t>80% of in utero mineral accretion occurs in 3</a:t>
            </a:r>
            <a:r>
              <a:rPr lang="en-GB" altLang="en-US" sz="2800" baseline="30000" dirty="0" smtClean="0"/>
              <a:t>rd</a:t>
            </a:r>
            <a:r>
              <a:rPr lang="en-GB" altLang="en-US" sz="2800" dirty="0" smtClean="0"/>
              <a:t> trimester</a:t>
            </a:r>
          </a:p>
          <a:p>
            <a:pPr lvl="1"/>
            <a:r>
              <a:rPr lang="en-GB" altLang="en-US" sz="2400" dirty="0" smtClean="0"/>
              <a:t>100-130 mg/kg/day of calcium</a:t>
            </a:r>
          </a:p>
          <a:p>
            <a:pPr lvl="1"/>
            <a:r>
              <a:rPr lang="en-GB" altLang="en-US" sz="2400" dirty="0" smtClean="0"/>
              <a:t>60-70 mg/kg/day of phosphate</a:t>
            </a:r>
          </a:p>
          <a:p>
            <a:r>
              <a:rPr lang="en-GB" altLang="en-US" sz="2800" dirty="0" smtClean="0"/>
              <a:t>Period of rapid bone growth</a:t>
            </a:r>
          </a:p>
          <a:p>
            <a:r>
              <a:rPr lang="en-GB" altLang="en-US" sz="2800" dirty="0" smtClean="0"/>
              <a:t>Postnatal feeding regimes inadequate</a:t>
            </a:r>
          </a:p>
          <a:p>
            <a:r>
              <a:rPr lang="en-GB" altLang="en-US" sz="2800" dirty="0" smtClean="0"/>
              <a:t>Postnatal risk factors</a:t>
            </a:r>
          </a:p>
        </p:txBody>
      </p:sp>
      <p:sp>
        <p:nvSpPr>
          <p:cNvPr id="8196" name="TextBox 8"/>
          <p:cNvSpPr txBox="1">
            <a:spLocks noChangeArrowheads="1"/>
          </p:cNvSpPr>
          <p:nvPr/>
        </p:nvSpPr>
        <p:spPr bwMode="auto">
          <a:xfrm>
            <a:off x="179388" y="6237288"/>
            <a:ext cx="88884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/>
              <a:t>Ellis et al, Ann Hum </a:t>
            </a:r>
            <a:r>
              <a:rPr lang="en-GB" altLang="en-US" sz="1400" dirty="0" err="1"/>
              <a:t>Biol</a:t>
            </a:r>
            <a:r>
              <a:rPr lang="en-GB" altLang="en-US" sz="1400" dirty="0"/>
              <a:t>, </a:t>
            </a:r>
            <a:r>
              <a:rPr lang="en-GB" altLang="en-US" sz="1400" dirty="0" smtClean="0"/>
              <a:t>1994; Ziegler </a:t>
            </a:r>
            <a:r>
              <a:rPr lang="en-GB" altLang="en-US" sz="1400" dirty="0"/>
              <a:t>et al, Growth, </a:t>
            </a:r>
            <a:r>
              <a:rPr lang="en-GB" altLang="en-US" sz="1400" dirty="0" smtClean="0"/>
              <a:t>1976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 err="1" smtClean="0"/>
              <a:t>Chinoy</a:t>
            </a:r>
            <a:r>
              <a:rPr lang="en-GB" altLang="en-US" sz="1400" dirty="0" smtClean="0"/>
              <a:t> et al, ADC F&amp;N, 2019</a:t>
            </a:r>
            <a:endParaRPr lang="en-GB" alt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2540" y="1306459"/>
            <a:ext cx="4443251" cy="4930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19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1081</Words>
  <Application>Microsoft Office PowerPoint</Application>
  <PresentationFormat>On-screen Show (4:3)</PresentationFormat>
  <Paragraphs>220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Metabolic bone disease of prematurity (a common neonatal problem)</vt:lpstr>
      <vt:lpstr>Outline</vt:lpstr>
      <vt:lpstr>Current practices</vt:lpstr>
      <vt:lpstr>Traditional neonatal approach - UK</vt:lpstr>
      <vt:lpstr>Traditional neonatal approach - US</vt:lpstr>
      <vt:lpstr>Latest UK practice (2019)</vt:lpstr>
      <vt:lpstr>What is MBDP?</vt:lpstr>
      <vt:lpstr>Terminology</vt:lpstr>
      <vt:lpstr>Aetiology</vt:lpstr>
      <vt:lpstr>Clinical features</vt:lpstr>
      <vt:lpstr>Pathophysiology</vt:lpstr>
      <vt:lpstr>Primarily calcium deficiency</vt:lpstr>
      <vt:lpstr>PO4 supplementation in Ca deficiency</vt:lpstr>
      <vt:lpstr>Primarily phosphate deficiency</vt:lpstr>
      <vt:lpstr>Management</vt:lpstr>
      <vt:lpstr>Nutritional management</vt:lpstr>
      <vt:lpstr>Risk factors</vt:lpstr>
      <vt:lpstr>Risk factors</vt:lpstr>
      <vt:lpstr>Screening and diagnosis</vt:lpstr>
      <vt:lpstr>Screening and diagnosis</vt:lpstr>
      <vt:lpstr>Treatment</vt:lpstr>
      <vt:lpstr>PowerPoint Presentation</vt:lpstr>
      <vt:lpstr>Case</vt:lpstr>
      <vt:lpstr>Presentation</vt:lpstr>
      <vt:lpstr>Radiographs</vt:lpstr>
      <vt:lpstr>Management</vt:lpstr>
      <vt:lpstr>Take home messages</vt:lpstr>
      <vt:lpstr>Any questions?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Metabolic bone disease of prematurity</dc:title>
  <dc:creator>Amish Chinoy</dc:creator>
  <cp:lastModifiedBy>Grothusen Ben (R0A) Manchester University NHS FT</cp:lastModifiedBy>
  <cp:revision>24</cp:revision>
  <cp:lastPrinted>2020-01-27T16:29:11Z</cp:lastPrinted>
  <dcterms:created xsi:type="dcterms:W3CDTF">2020-01-27T12:40:04Z</dcterms:created>
  <dcterms:modified xsi:type="dcterms:W3CDTF">2020-02-28T09:34:14Z</dcterms:modified>
</cp:coreProperties>
</file>