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38"/>
  </p:notesMasterIdLst>
  <p:handoutMasterIdLst>
    <p:handoutMasterId r:id="rId39"/>
  </p:handoutMasterIdLst>
  <p:sldIdLst>
    <p:sldId id="258" r:id="rId4"/>
    <p:sldId id="270" r:id="rId5"/>
    <p:sldId id="325" r:id="rId6"/>
    <p:sldId id="326" r:id="rId7"/>
    <p:sldId id="257" r:id="rId8"/>
    <p:sldId id="271" r:id="rId9"/>
    <p:sldId id="285" r:id="rId10"/>
    <p:sldId id="272" r:id="rId11"/>
    <p:sldId id="273" r:id="rId12"/>
    <p:sldId id="260" r:id="rId13"/>
    <p:sldId id="261" r:id="rId14"/>
    <p:sldId id="283" r:id="rId15"/>
    <p:sldId id="262" r:id="rId16"/>
    <p:sldId id="284" r:id="rId17"/>
    <p:sldId id="263" r:id="rId18"/>
    <p:sldId id="286" r:id="rId19"/>
    <p:sldId id="264" r:id="rId20"/>
    <p:sldId id="265" r:id="rId21"/>
    <p:sldId id="266" r:id="rId22"/>
    <p:sldId id="267" r:id="rId23"/>
    <p:sldId id="274" r:id="rId24"/>
    <p:sldId id="297" r:id="rId25"/>
    <p:sldId id="298" r:id="rId26"/>
    <p:sldId id="299" r:id="rId27"/>
    <p:sldId id="300" r:id="rId28"/>
    <p:sldId id="301" r:id="rId29"/>
    <p:sldId id="302" r:id="rId30"/>
    <p:sldId id="311" r:id="rId31"/>
    <p:sldId id="327" r:id="rId32"/>
    <p:sldId id="328" r:id="rId33"/>
    <p:sldId id="329" r:id="rId34"/>
    <p:sldId id="320" r:id="rId35"/>
    <p:sldId id="321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1"/>
    <p:restoredTop sz="94633"/>
  </p:normalViewPr>
  <p:slideViewPr>
    <p:cSldViewPr>
      <p:cViewPr>
        <p:scale>
          <a:sx n="80" d="100"/>
          <a:sy n="8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56"/>
    </p:cViewPr>
  </p:sorterViewPr>
  <p:notesViewPr>
    <p:cSldViewPr>
      <p:cViewPr varScale="1">
        <p:scale>
          <a:sx n="141" d="100"/>
          <a:sy n="141" d="100"/>
        </p:scale>
        <p:origin x="-114" y="-51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99E2F-EA4F-45C9-9F8C-96321AA1DF9C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B7EDD-6708-4FE2-8C14-887A042996F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37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71A89-BA1B-4C89-AA7E-C3D565FB77D6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D9C3C-A1A8-4254-A9A4-201F2D1508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78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us this would be 720 admission</a:t>
            </a:r>
            <a:r>
              <a:rPr lang="en-GB" baseline="0" dirty="0" smtClean="0"/>
              <a:t> pa </a:t>
            </a:r>
            <a:r>
              <a:rPr lang="en-GB" baseline="0" dirty="0" err="1" smtClean="0"/>
              <a:t>vs</a:t>
            </a:r>
            <a:r>
              <a:rPr lang="en-GB" baseline="0" dirty="0" smtClean="0"/>
              <a:t> 750</a:t>
            </a:r>
          </a:p>
          <a:p>
            <a:r>
              <a:rPr lang="en-GB" baseline="0" dirty="0" smtClean="0"/>
              <a:t>We have 105 with an initial diagnosis of hypoglycaemia and sit about 10% of admissions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D9C3C-A1A8-4254-A9A4-201F2D15089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J Pediatr. 2015;166(6):1520. Epub 2015 Mar 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2DBEA-98FD-4B93-B3C2-250EC7EC737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92088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3533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33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31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878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B05525-FA8F-4924-BF37-F0E530DA89D0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C89E07-9712-4982-9D10-3B66CF51AD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49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5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56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00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646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32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198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1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287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424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536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874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7569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45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80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4996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61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699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90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0876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95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019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89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8939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10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37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74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15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42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89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E0AFFB-E632-498A-A732-73BC5C2865F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BC8ED2-898E-4AE1-A6AE-F8CAB05C0E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906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9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B76BA-B398-42BB-B918-7529FA71FFD9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3BC6D-720C-4E8D-96F6-AAFC92B188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67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0031E-4D0F-42E1-9D3B-4874B0AF957E}" type="datetimeFigureOut">
              <a:rPr lang="en-GB" smtClean="0"/>
              <a:pPr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1D906-4F02-4B22-AA38-F97B8C65D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8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0" cap="none" dirty="0" smtClean="0">
                <a:solidFill>
                  <a:schemeClr val="bg1">
                    <a:lumMod val="50000"/>
                  </a:schemeClr>
                </a:solidFill>
              </a:rPr>
              <a:t>Dr Natasha Maddock</a:t>
            </a:r>
            <a:br>
              <a:rPr lang="en-GB" sz="2800" b="0" cap="non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b="0" cap="none" dirty="0" smtClean="0">
                <a:solidFill>
                  <a:schemeClr val="bg1">
                    <a:lumMod val="50000"/>
                  </a:schemeClr>
                </a:solidFill>
              </a:rPr>
              <a:t>Consultant Neonatologist</a:t>
            </a:r>
            <a:endParaRPr lang="en-GB" sz="2800" b="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800" b="1" dirty="0" smtClean="0">
                <a:solidFill>
                  <a:schemeClr val="tx1"/>
                </a:solidFill>
              </a:rPr>
              <a:t>Hypoglycaemia – Neonatal Perspective</a:t>
            </a:r>
            <a:endParaRPr lang="en-GB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90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Inadequate glycogen stores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Prematurity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glycogen stores are deposited during the 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trimester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Fetal growth restriction or IUGR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Reduced stores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Rapid depletion if transition to </a:t>
            </a:r>
            <a:r>
              <a:rPr lang="en-GB" sz="2400" dirty="0" err="1" smtClean="0"/>
              <a:t>extrauterine</a:t>
            </a:r>
            <a:r>
              <a:rPr lang="en-GB" sz="2400" dirty="0" smtClean="0"/>
              <a:t> life is poor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Impaired glucose production due to poor regulation of adrenaline and glucagon and increased insulin sensitivity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64317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Impaired Glucose Production 1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4497363"/>
          </a:xfrm>
        </p:spPr>
        <p:txBody>
          <a:bodyPr/>
          <a:lstStyle/>
          <a:p>
            <a:pPr marL="355600" indent="-355600"/>
            <a:r>
              <a:rPr lang="en-GB" sz="2700" dirty="0" smtClean="0"/>
              <a:t>Any disruption of glycogenolysis or gluconeogenesis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IEM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Disorders of glycogen metabolism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Disorders of gluconeogenesis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smtClean="0"/>
              <a:t>Fructose-1,6-bisphosphatase, pyruvate carboxylase def</a:t>
            </a:r>
            <a:endParaRPr lang="en-GB" sz="2400" dirty="0" smtClean="0"/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Disorders of AA metabolism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smtClean="0"/>
              <a:t>MSUD, </a:t>
            </a:r>
            <a:r>
              <a:rPr lang="en-GB" sz="2000" dirty="0" err="1" smtClean="0"/>
              <a:t>proprionic</a:t>
            </a:r>
            <a:r>
              <a:rPr lang="en-GB" sz="2000" dirty="0" smtClean="0"/>
              <a:t> acidaemia, MMA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Disorders of carbohydrate metabolism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smtClean="0"/>
              <a:t>Hereditary fructose intolerance, </a:t>
            </a:r>
            <a:r>
              <a:rPr lang="en-GB" sz="2000" dirty="0" err="1" smtClean="0"/>
              <a:t>galactosaemia</a:t>
            </a:r>
            <a:endParaRPr lang="en-GB" sz="2000" dirty="0" smtClean="0"/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Disorders of fatty acid metabolism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smtClean="0"/>
              <a:t>MCAD, LCAD, carnitine deficiency</a:t>
            </a:r>
          </a:p>
          <a:p>
            <a:pPr marL="1270000" lvl="2" indent="-355600">
              <a:buFont typeface="Arial" pitchFamily="34" charset="0"/>
              <a:buChar char="•"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909912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Impaired Glucose Production 2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Endocrine disorders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Deficiency of hormones that regulate glucose homeostasis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smtClean="0"/>
              <a:t>Cortisol, GH, either isolated or combined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Other causes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Maternal treatment with beta-</a:t>
            </a:r>
            <a:r>
              <a:rPr lang="en-GB" sz="2400" dirty="0" err="1" smtClean="0"/>
              <a:t>sympathomimetic</a:t>
            </a:r>
            <a:r>
              <a:rPr lang="en-GB" sz="2400" dirty="0" smtClean="0"/>
              <a:t> agents with interrupt glycogenolysis by blocking adrenaline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000" dirty="0" err="1" smtClean="0"/>
              <a:t>Terbutaline</a:t>
            </a:r>
            <a:r>
              <a:rPr lang="en-GB" sz="2000" dirty="0" smtClean="0"/>
              <a:t>, beta-blockers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Hypothermic infants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400" dirty="0" smtClean="0"/>
              <a:t>Severe hepatic dysfunction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09912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Increased Glucose Utilisation 1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0850" indent="-450850">
              <a:buFont typeface="Arial" pitchFamily="34" charset="0"/>
              <a:buChar char="•"/>
            </a:pPr>
            <a:r>
              <a:rPr lang="en-GB" sz="3200" dirty="0" smtClean="0"/>
              <a:t>Hyperinsulinism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FGR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BWS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Perinatal asphyxia or stress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Maternal treatment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Persistent hyperinsulinaemic hypoglycaemia of infancy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Excess exogenous insulin – iatrogenic or NAI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400" dirty="0" smtClean="0"/>
              <a:t>Other conditions with excess insulin secretion</a:t>
            </a:r>
          </a:p>
          <a:p>
            <a:pPr marL="1365250" lvl="2" indent="-450850">
              <a:buFont typeface="Arial" pitchFamily="34" charset="0"/>
              <a:buChar char="•"/>
            </a:pPr>
            <a:r>
              <a:rPr lang="en-GB" sz="2000" dirty="0" smtClean="0"/>
              <a:t>HDN, MAS, hypothermia, polycythaemia</a:t>
            </a:r>
          </a:p>
        </p:txBody>
      </p:sp>
    </p:spTree>
    <p:extLst>
      <p:ext uri="{BB962C8B-B14F-4D97-AF65-F5344CB8AC3E}">
        <p14:creationId xmlns:p14="http://schemas.microsoft.com/office/powerpoint/2010/main" val="390791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Increased Glucose Utilisation 2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0850" indent="-450850">
              <a:buFont typeface="Arial" pitchFamily="34" charset="0"/>
              <a:buChar char="•"/>
            </a:pPr>
            <a:r>
              <a:rPr lang="en-GB" sz="3200" dirty="0" smtClean="0"/>
              <a:t>Without hyperinsulinism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800" dirty="0" smtClean="0"/>
              <a:t>Asymmetrical FGR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800" dirty="0" smtClean="0"/>
              <a:t>Conditions that interfere with aerobic glucose metabolism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800" dirty="0" smtClean="0"/>
              <a:t>Polycythaemia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800" dirty="0" smtClean="0"/>
              <a:t>Increased energy needs, </a:t>
            </a:r>
            <a:r>
              <a:rPr lang="en-GB" sz="2800" dirty="0" err="1" smtClean="0"/>
              <a:t>eg</a:t>
            </a:r>
            <a:r>
              <a:rPr lang="en-GB" sz="2800" dirty="0" smtClean="0"/>
              <a:t> heart failure</a:t>
            </a:r>
          </a:p>
          <a:p>
            <a:pPr marL="908050" lvl="1" indent="-450850">
              <a:buFont typeface="Arial" pitchFamily="34" charset="0"/>
              <a:buChar char="•"/>
            </a:pPr>
            <a:r>
              <a:rPr lang="en-GB" sz="2800" dirty="0" smtClean="0"/>
              <a:t>Sepsis, although cause is unknown</a:t>
            </a:r>
          </a:p>
          <a:p>
            <a:pPr marL="908050" lvl="1" indent="-450850">
              <a:buFont typeface="Arial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07917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37 week gestation baby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This baby has multiple reasons for hypoglycaemia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800" dirty="0" smtClean="0"/>
              <a:t>Inadequate glycogen stores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400" dirty="0" smtClean="0"/>
              <a:t>3 weeks before term, Small ?FGR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800" dirty="0" smtClean="0"/>
              <a:t>Impaired glucose production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400" dirty="0" smtClean="0"/>
              <a:t>Currently unknown</a:t>
            </a:r>
          </a:p>
          <a:p>
            <a:pPr marL="812800" lvl="1" indent="-355600">
              <a:buFont typeface="Arial" pitchFamily="34" charset="0"/>
              <a:buChar char="•"/>
            </a:pPr>
            <a:r>
              <a:rPr lang="en-GB" sz="2800" dirty="0" smtClean="0"/>
              <a:t>Increased utilisation</a:t>
            </a:r>
          </a:p>
          <a:p>
            <a:pPr marL="1270000" lvl="2" indent="-355600">
              <a:buFont typeface="Arial" pitchFamily="34" charset="0"/>
              <a:buChar char="•"/>
            </a:pPr>
            <a:r>
              <a:rPr lang="en-GB" sz="2400" dirty="0" smtClean="0"/>
              <a:t>?FGR, Maternal treatment, ?other</a:t>
            </a:r>
          </a:p>
          <a:p>
            <a:pPr marL="1270000" lvl="2" indent="-355600"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981403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 smtClean="0">
                <a:solidFill>
                  <a:schemeClr val="tx1"/>
                </a:solidFill>
                <a:latin typeface="+mj-lt"/>
                <a:cs typeface="+mj-cs"/>
              </a:rPr>
              <a:t>Why is hypoglycaemia important?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353347"/>
          </a:xfrm>
        </p:spPr>
        <p:txBody>
          <a:bodyPr/>
          <a:lstStyle/>
          <a:p>
            <a:pPr marL="355600" indent="-3556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37+3 elective LSCS for weight growing along 2</a:t>
            </a:r>
            <a:r>
              <a:rPr lang="en-GB" sz="3200" baseline="300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nd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centile of Sabine growth chart and maternal IDDM</a:t>
            </a:r>
          </a:p>
          <a:p>
            <a:pPr marL="355600" indent="-355600"/>
            <a:r>
              <a:rPr lang="en-GB" sz="3200" dirty="0" err="1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BWt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2.2kg</a:t>
            </a:r>
          </a:p>
          <a:p>
            <a:pPr marL="355600" indent="-3556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Breast feeding and first pre-feed sugar is 1.9</a:t>
            </a:r>
          </a:p>
          <a:p>
            <a:pPr marL="355600" indent="-3556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Is the baby hypoglycaemic?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What should we do? </a:t>
            </a:r>
            <a:r>
              <a:rPr lang="en-GB" sz="3200" dirty="0" smtClean="0">
                <a:solidFill>
                  <a:srgbClr val="FF0000"/>
                </a:solidFill>
                <a:latin typeface="+mn-lt"/>
                <a:cs typeface="+mn-cs"/>
              </a:rPr>
              <a:t>Follow guidelines</a:t>
            </a:r>
            <a:endParaRPr lang="en-GB" sz="3200" dirty="0" smtClean="0">
              <a:latin typeface="+mn-lt"/>
              <a:cs typeface="+mn-cs"/>
            </a:endParaRP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Do we need to admit the baby? </a:t>
            </a:r>
            <a:r>
              <a:rPr lang="en-GB" sz="3200" dirty="0" smtClean="0">
                <a:solidFill>
                  <a:srgbClr val="FF0000"/>
                </a:solidFill>
                <a:latin typeface="+mn-lt"/>
                <a:cs typeface="+mn-cs"/>
              </a:rPr>
              <a:t>No</a:t>
            </a:r>
            <a:endParaRPr lang="en-GB" sz="3200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97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How to manage hypoglycaemia?</a:t>
            </a:r>
            <a:endParaRPr lang="en-GB" b="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9372" y="1773238"/>
            <a:ext cx="3076368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3535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5736" y="0"/>
            <a:ext cx="4824536" cy="682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512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896544" cy="691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86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GB" dirty="0" smtClean="0"/>
              <a:t>Why is hypoglycaemia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Clinicians seeking to reduce harm from unrecognised and untreated hypoglycaemia whilst adopting practices to reduce unnecessary separation of mother and baby</a:t>
            </a:r>
          </a:p>
          <a:p>
            <a:r>
              <a:rPr lang="en-GB" dirty="0" smtClean="0"/>
              <a:t>However there is an absence of a robust evidence base and recent guidance is pragmatic and based upon clinical experience</a:t>
            </a:r>
          </a:p>
          <a:p>
            <a:r>
              <a:rPr lang="en-GB" dirty="0" smtClean="0"/>
              <a:t>Fortunately cases of hypoglycaemia severe enough to cause brain injury are rare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511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824536" cy="684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6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37 week baby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Despite following the guidance the sugar remains low and the baby is admitted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Temp on admission is 36.2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He is started on antibiotics and IV fluids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Sugars increase on IV fluids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Feeds are established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Due to a rise in CRP to 20, the baby is treated for sepsis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GB" sz="2800" dirty="0" smtClean="0"/>
              <a:t>By day 3 the baby is fully breast feeding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Case 1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You are asked to review a term baby on the postnatal wards. He is 8 hours old and despite several good bottle feeds his BM is 1.0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would you like to know?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would you do next?</a:t>
            </a:r>
            <a:endParaRPr lang="en-GB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You admit the baby and despite hourly feeds the sugars remain &lt;2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will you do next?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You start the baby on 60ml/kg/day 10% dextrose and bottle feeds and handover to your colleagues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Progress 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The next day you come in to find the baby has a UVC and is on 150ml/kg/day 15% dextrose.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is their glucose requirement?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is normal glucose requirement?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What is the most likely problem?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Glucose Requirement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Glucose (mg/kg/min) = </a:t>
            </a:r>
            <a:r>
              <a:rPr lang="en-GB" sz="2800" u="sng" dirty="0" smtClean="0"/>
              <a:t>%dextrose x ml/kg/day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						144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Formula 7gm/100ml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EBM 7gm/100ml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28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Normal requirement 5-8mg/kg/min</a:t>
            </a:r>
          </a:p>
          <a:p>
            <a:pPr marL="355600" indent="-355600">
              <a:buFont typeface="Arial" pitchFamily="34" charset="0"/>
              <a:buChar char="•"/>
            </a:pPr>
            <a:endParaRPr lang="en-GB" sz="28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&gt;10-12 likely to have hyperinsulinism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Glucose Control</a:t>
            </a:r>
            <a:endParaRPr lang="en-GB" b="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52515"/>
            <a:ext cx="5256584" cy="452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What test would you like to do?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True glucose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U&amp;E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LFT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Insulin (</a:t>
            </a:r>
            <a:r>
              <a:rPr lang="en-GB" sz="3200" dirty="0" smtClean="0">
                <a:solidFill>
                  <a:schemeClr val="tx2"/>
                </a:solidFill>
              </a:rPr>
              <a:t>low</a:t>
            </a:r>
            <a:r>
              <a:rPr lang="en-GB" sz="3200" dirty="0" smtClean="0"/>
              <a:t>)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C-peptide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Cortisol </a:t>
            </a:r>
            <a:r>
              <a:rPr lang="en-GB" sz="3200" dirty="0" smtClean="0">
                <a:solidFill>
                  <a:schemeClr val="tx2"/>
                </a:solidFill>
              </a:rPr>
              <a:t>(high)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Gas and lactate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Ammonia </a:t>
            </a:r>
            <a:r>
              <a:rPr lang="en-GB" sz="3200" dirty="0" smtClean="0">
                <a:solidFill>
                  <a:schemeClr val="tx2"/>
                </a:solidFill>
              </a:rPr>
              <a:t>(&gt;120)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55600" indent="-355600"/>
            <a:r>
              <a:rPr lang="en-GB" sz="3200" dirty="0" smtClean="0"/>
              <a:t>Acylcarnitine and carnitine</a:t>
            </a:r>
          </a:p>
          <a:p>
            <a:pPr marL="355600" indent="-355600"/>
            <a:r>
              <a:rPr lang="en-GB" sz="3200" dirty="0" smtClean="0"/>
              <a:t>Growth hormone</a:t>
            </a:r>
          </a:p>
          <a:p>
            <a:pPr marL="355600" indent="-355600"/>
            <a:r>
              <a:rPr lang="en-GB" sz="3200" dirty="0" smtClean="0"/>
              <a:t>FFA</a:t>
            </a:r>
          </a:p>
          <a:p>
            <a:pPr marL="355600" indent="-355600"/>
            <a:r>
              <a:rPr lang="en-GB" sz="3200" dirty="0" smtClean="0"/>
              <a:t>Gal-1-put</a:t>
            </a:r>
          </a:p>
          <a:p>
            <a:pPr marL="355600" indent="-355600"/>
            <a:r>
              <a:rPr lang="en-GB" sz="3200" dirty="0" smtClean="0"/>
              <a:t>Urine – </a:t>
            </a:r>
            <a:r>
              <a:rPr lang="en-GB" sz="3200" dirty="0" err="1" smtClean="0"/>
              <a:t>ketones</a:t>
            </a:r>
            <a:r>
              <a:rPr lang="en-GB" sz="3200" dirty="0" smtClean="0"/>
              <a:t>, AA, OA</a:t>
            </a:r>
          </a:p>
          <a:p>
            <a:pPr marL="355600" indent="-355600"/>
            <a:endParaRPr lang="en-GB" sz="3200" dirty="0" smtClean="0"/>
          </a:p>
          <a:p>
            <a:endParaRPr lang="en-GB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is neonatal hypoglycaemia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We need to differentiate between these 2 situations:</a:t>
            </a:r>
          </a:p>
          <a:p>
            <a:pPr>
              <a:buNone/>
            </a:pPr>
            <a:endParaRPr lang="en-GB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Normal transitional neonatal hypoglycaemia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Babies who have clinical features, or risk factors for developing:  </a:t>
            </a:r>
            <a:endParaRPr lang="en-GB" dirty="0"/>
          </a:p>
          <a:p>
            <a:pPr lvl="1"/>
            <a:r>
              <a:rPr lang="en-GB" dirty="0" smtClean="0"/>
              <a:t>Persistent, prolonged, or profound hypoglycaemia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6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Case 2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Baby B is a 37 week gestation baby induced for poor growth along the 3</a:t>
            </a:r>
            <a:r>
              <a:rPr lang="en-GB" sz="3200" baseline="30000" dirty="0" smtClean="0"/>
              <a:t>rd</a:t>
            </a:r>
            <a:r>
              <a:rPr lang="en-GB" sz="3200" dirty="0" smtClean="0"/>
              <a:t> centile, born by LSCS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1</a:t>
            </a:r>
            <a:r>
              <a:rPr lang="en-GB" sz="3200" baseline="30000" dirty="0" smtClean="0"/>
              <a:t>st</a:t>
            </a:r>
            <a:r>
              <a:rPr lang="en-GB" sz="3200" dirty="0" smtClean="0"/>
              <a:t> baby and Mum wishes to breast feed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Sugars are ok x2 (2.2, 2.4) on the PNW but feeding is still difficult with up to 5 hours between feeds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Discharged at 24 hours</a:t>
            </a:r>
            <a:endParaRPr lang="en-GB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Epidemiology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30% of neonates are considered ‘at risk’ of hypoglycaemia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Up to 50% of all babies ‘at risk’ are affected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US" sz="1100" dirty="0" smtClean="0"/>
              <a:t>Harris, D</a:t>
            </a:r>
            <a:r>
              <a:rPr lang="en-US" sz="1100" i="1" dirty="0" smtClean="0"/>
              <a:t>., et al </a:t>
            </a:r>
            <a:r>
              <a:rPr lang="en-US" sz="1100" dirty="0" smtClean="0"/>
              <a:t>(2012). Incidence of Neonatal Hypoglycemia in Babies Identified as at Risk. </a:t>
            </a:r>
            <a:r>
              <a:rPr lang="en-US" sz="1100" i="1" dirty="0" smtClean="0"/>
              <a:t>J </a:t>
            </a:r>
            <a:r>
              <a:rPr lang="en-US" sz="1100" i="1" dirty="0" err="1" smtClean="0"/>
              <a:t>Peds</a:t>
            </a:r>
            <a:r>
              <a:rPr lang="en-US" sz="1100" dirty="0" smtClean="0"/>
              <a:t>, 161(5), pp.787-791</a:t>
            </a:r>
            <a:endParaRPr lang="en-GB" sz="11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Around 10% of term admission are due to hypoglycaemia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2800" dirty="0" smtClean="0"/>
              <a:t>Extremely common cause of later preterm admissions 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US" sz="1100" dirty="0" smtClean="0"/>
              <a:t>Ishiguro, A., </a:t>
            </a:r>
            <a:r>
              <a:rPr lang="en-US" sz="1100" dirty="0" err="1" smtClean="0"/>
              <a:t>Namai</a:t>
            </a:r>
            <a:r>
              <a:rPr lang="en-US" sz="1100" dirty="0" smtClean="0"/>
              <a:t>, Y. and Ito, Y. (2009). Managing “healthy” late preterm infants. </a:t>
            </a:r>
            <a:r>
              <a:rPr lang="en-US" sz="1100" i="1" dirty="0" smtClean="0"/>
              <a:t>Pediatrics International</a:t>
            </a:r>
            <a:r>
              <a:rPr lang="en-US" sz="1100" dirty="0" smtClean="0"/>
              <a:t>, 51(5), pp.720-725.</a:t>
            </a:r>
            <a:endParaRPr lang="en-GB" sz="11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Case 2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The day after discharge Mum rings as the baby remains unsettled and seems to want to feed all the time</a:t>
            </a:r>
            <a:endParaRPr lang="en-GB" sz="3200" dirty="0"/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Plan to review by MW day 2 after discharge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However when parents wake up in the morning, they realise it is 5 hours since the last feed and the baby is unresponsive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Case 2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Sugar is unrecordable in A&amp;E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Baby B then starts to fit and has imaging consistent with a severe brain injury secondary to hypoglycaemia</a:t>
            </a:r>
            <a:endParaRPr lang="en-GB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7.  Lessons from Litigation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Abnormal feeding present in 75%</a:t>
            </a:r>
          </a:p>
          <a:p>
            <a:r>
              <a:rPr lang="en-GB" dirty="0" smtClean="0"/>
              <a:t>Hypothermia present in 29%</a:t>
            </a:r>
          </a:p>
          <a:p>
            <a:r>
              <a:rPr lang="en-GB" dirty="0" smtClean="0"/>
              <a:t>In 71% there was a:</a:t>
            </a:r>
          </a:p>
          <a:p>
            <a:pPr marL="0" indent="0">
              <a:buNone/>
            </a:pPr>
            <a:r>
              <a:rPr lang="en-GB" dirty="0" smtClean="0"/>
              <a:t>-Failure to document risk factors </a:t>
            </a:r>
          </a:p>
          <a:p>
            <a:pPr marL="0" indent="0">
              <a:buNone/>
            </a:pPr>
            <a:r>
              <a:rPr lang="en-GB" dirty="0" smtClean="0"/>
              <a:t>-Failure to recognise significance of clinical signs</a:t>
            </a:r>
          </a:p>
          <a:p>
            <a:pPr marL="0" indent="0">
              <a:buNone/>
            </a:pPr>
            <a:r>
              <a:rPr lang="en-GB" dirty="0" smtClean="0"/>
              <a:t>-Failure to assess underlying cause</a:t>
            </a:r>
          </a:p>
          <a:p>
            <a:r>
              <a:rPr lang="en-GB" dirty="0" smtClean="0"/>
              <a:t>In 32% there was a failure to monitor sugar in babies with identifiable risk factors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71185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7.  Lessons from Litigation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 10% there was a failure to address maternal concerns</a:t>
            </a:r>
          </a:p>
          <a:p>
            <a:r>
              <a:rPr lang="en-GB" dirty="0" smtClean="0"/>
              <a:t>In 32% discharged home with risk factors/clinical features and without ensuring adequate feeding</a:t>
            </a:r>
          </a:p>
          <a:p>
            <a:r>
              <a:rPr lang="en-GB" dirty="0" smtClean="0"/>
              <a:t>11% delay in acting on blood glucose result</a:t>
            </a:r>
          </a:p>
          <a:p>
            <a:r>
              <a:rPr lang="en-GB" dirty="0" smtClean="0"/>
              <a:t>11% delayed referral to paediatricians</a:t>
            </a:r>
          </a:p>
          <a:p>
            <a:r>
              <a:rPr lang="en-GB" dirty="0" smtClean="0"/>
              <a:t>11% delayed admission to NICU following diagnosis</a:t>
            </a:r>
          </a:p>
          <a:p>
            <a:r>
              <a:rPr lang="en-GB" dirty="0" smtClean="0"/>
              <a:t>11% Delayed administration of IV fluids following diagnosis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96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Thank you for listening!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What does this mean?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At a level 3 unit in London: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Hypoglycaemia was present in 17.8% of term babies admitted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Mean length of stay 4.45 days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sz="3200" dirty="0" smtClean="0"/>
              <a:t>At a mean cost of £2777 per patient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US" sz="1000" dirty="0" err="1" smtClean="0"/>
              <a:t>Dassios</a:t>
            </a:r>
            <a:r>
              <a:rPr lang="en-US" sz="1000" dirty="0" smtClean="0"/>
              <a:t>, T., Greenough, A., </a:t>
            </a:r>
            <a:r>
              <a:rPr lang="en-US" sz="1000" dirty="0" err="1" smtClean="0"/>
              <a:t>Leontiadi</a:t>
            </a:r>
            <a:r>
              <a:rPr lang="en-US" sz="1000" dirty="0" smtClean="0"/>
              <a:t>, S., Hickey, A. and </a:t>
            </a:r>
            <a:r>
              <a:rPr lang="en-US" sz="1000" dirty="0" err="1" smtClean="0"/>
              <a:t>Kametas</a:t>
            </a:r>
            <a:r>
              <a:rPr lang="en-US" sz="1000" dirty="0" smtClean="0"/>
              <a:t>, N. (2017). Admissions for </a:t>
            </a:r>
            <a:r>
              <a:rPr lang="en-US" sz="1000" dirty="0" err="1" smtClean="0"/>
              <a:t>hypoglycaemia</a:t>
            </a:r>
            <a:r>
              <a:rPr lang="en-US" sz="1000" dirty="0" smtClean="0"/>
              <a:t> after 35 weeks of gestation: perinatal predictors of cost of stay. </a:t>
            </a:r>
            <a:r>
              <a:rPr lang="en-US" sz="1000" i="1" dirty="0" smtClean="0"/>
              <a:t>The Journal of Maternal-Fetal &amp; Neonatal Medicine</a:t>
            </a:r>
            <a:r>
              <a:rPr lang="en-US" sz="1000" dirty="0" smtClean="0"/>
              <a:t>, pp.1-19.</a:t>
            </a:r>
            <a:endParaRPr lang="en-GB" sz="1000" i="1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 smtClean="0">
                <a:solidFill>
                  <a:schemeClr val="tx1"/>
                </a:solidFill>
                <a:latin typeface="+mj-lt"/>
                <a:cs typeface="+mj-cs"/>
              </a:rPr>
              <a:t>Why is hypoglycaemia important?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353347"/>
          </a:xfrm>
        </p:spPr>
        <p:txBody>
          <a:bodyPr/>
          <a:lstStyle/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37+3 elective LSCS for weight growing along 2</a:t>
            </a:r>
            <a:r>
              <a:rPr lang="en-GB" sz="3200" baseline="30000" dirty="0" smtClean="0">
                <a:latin typeface="+mn-lt"/>
                <a:cs typeface="+mn-cs"/>
              </a:rPr>
              <a:t>nd</a:t>
            </a:r>
            <a:r>
              <a:rPr lang="en-GB" sz="3200" dirty="0" smtClean="0">
                <a:latin typeface="+mn-lt"/>
                <a:cs typeface="+mn-cs"/>
              </a:rPr>
              <a:t> centile of Sabine growth chart and maternal IDDM</a:t>
            </a:r>
          </a:p>
          <a:p>
            <a:pPr marL="355600" indent="-355600"/>
            <a:r>
              <a:rPr lang="en-GB" sz="3200" dirty="0" err="1" smtClean="0">
                <a:latin typeface="+mn-lt"/>
                <a:cs typeface="+mn-cs"/>
              </a:rPr>
              <a:t>BWt</a:t>
            </a:r>
            <a:r>
              <a:rPr lang="en-GB" sz="3200" dirty="0" smtClean="0">
                <a:latin typeface="+mn-lt"/>
                <a:cs typeface="+mn-cs"/>
              </a:rPr>
              <a:t> 2.2kg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Breast feeding and first pre-feed sugar is 1.9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Is the baby hypoglycaemic?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What should we do?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Do we need to admit the baby?</a:t>
            </a:r>
          </a:p>
        </p:txBody>
      </p:sp>
    </p:spTree>
    <p:extLst>
      <p:ext uri="{BB962C8B-B14F-4D97-AF65-F5344CB8AC3E}">
        <p14:creationId xmlns:p14="http://schemas.microsoft.com/office/powerpoint/2010/main" val="34839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GB" dirty="0" smtClean="0"/>
              <a:t>What is hypoglycaemia?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/>
          <a:lstStyle/>
          <a:p>
            <a:r>
              <a:rPr lang="en-GB" sz="2800" dirty="0" smtClean="0"/>
              <a:t>Hypoglycaemia is occurs when glucose is produced at a lower rate than it is used </a:t>
            </a:r>
          </a:p>
          <a:p>
            <a:r>
              <a:rPr lang="en-GB" sz="2800" dirty="0" smtClean="0"/>
              <a:t>It is defined as a blood glucose level of &lt;4mmol/l in adults</a:t>
            </a:r>
          </a:p>
          <a:p>
            <a:r>
              <a:rPr lang="en-GB" sz="2800" dirty="0" smtClean="0"/>
              <a:t>But what about neonatal patients</a:t>
            </a:r>
          </a:p>
          <a:p>
            <a:pPr lvl="1"/>
            <a:r>
              <a:rPr lang="en-GB" sz="2400" dirty="0" smtClean="0"/>
              <a:t>Normal transient hypoglycaemia</a:t>
            </a:r>
          </a:p>
          <a:p>
            <a:pPr lvl="1"/>
            <a:r>
              <a:rPr lang="en-GB" sz="2400" dirty="0" smtClean="0"/>
              <a:t>Breast fed babies a reliance on ketone bodies</a:t>
            </a:r>
          </a:p>
          <a:p>
            <a:r>
              <a:rPr lang="en-GB" sz="2800" dirty="0" smtClean="0"/>
              <a:t>The BAPM Framework recommends that we define this &lt;2mmol/l in an asymptomatic neonate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29776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 smtClean="0">
                <a:solidFill>
                  <a:schemeClr val="tx1"/>
                </a:solidFill>
                <a:latin typeface="+mj-lt"/>
                <a:cs typeface="+mj-cs"/>
              </a:rPr>
              <a:t>Why is hypoglycaemia important?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353347"/>
          </a:xfrm>
        </p:spPr>
        <p:txBody>
          <a:bodyPr/>
          <a:lstStyle/>
          <a:p>
            <a:pPr marL="355600" indent="-3556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37+3 elective LSCS for weight growing along 2</a:t>
            </a:r>
            <a:r>
              <a:rPr lang="en-GB" sz="3200" baseline="300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nd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centile of Sabine growth chart and maternal IDDM</a:t>
            </a:r>
          </a:p>
          <a:p>
            <a:pPr marL="355600" indent="-355600"/>
            <a:r>
              <a:rPr lang="en-GB" sz="3200" dirty="0" err="1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BWt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2.2kg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Breast feeding and first pre-feed sugar is 1.9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Is the baby hypoglycaemic? </a:t>
            </a:r>
            <a:r>
              <a:rPr lang="en-GB" sz="3200" dirty="0" smtClean="0">
                <a:solidFill>
                  <a:srgbClr val="FF0000"/>
                </a:solidFill>
                <a:latin typeface="+mn-lt"/>
                <a:cs typeface="+mn-cs"/>
              </a:rPr>
              <a:t>YES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What should we do?</a:t>
            </a:r>
          </a:p>
          <a:p>
            <a:pPr marL="355600" indent="-355600"/>
            <a:r>
              <a:rPr lang="en-GB" sz="3200" dirty="0" smtClean="0">
                <a:latin typeface="+mn-lt"/>
                <a:cs typeface="+mn-cs"/>
              </a:rPr>
              <a:t>Do we need to admit the baby?</a:t>
            </a:r>
          </a:p>
        </p:txBody>
      </p:sp>
    </p:spTree>
    <p:extLst>
      <p:ext uri="{BB962C8B-B14F-4D97-AF65-F5344CB8AC3E}">
        <p14:creationId xmlns:p14="http://schemas.microsoft.com/office/powerpoint/2010/main" val="34839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GB" dirty="0" smtClean="0"/>
              <a:t>What should happen?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After birth, there is a transient drop in blood glucose concentrations as the baby goes from a continuous supply via the placenta to an intermittent supply from milk feeds</a:t>
            </a:r>
          </a:p>
          <a:p>
            <a:r>
              <a:rPr lang="en-GB" dirty="0" smtClean="0"/>
              <a:t>This low is normally reached in the first few hours, but then increases and stabilizes by 4-6 hours of birth</a:t>
            </a:r>
          </a:p>
          <a:p>
            <a:r>
              <a:rPr lang="en-GB" dirty="0" smtClean="0"/>
              <a:t>Immediately after birth the newborn infant breaks down hepatic glycogen to produce glucose in response to increased adrenaline and glucagon and falling insulin levels</a:t>
            </a:r>
          </a:p>
          <a:p>
            <a:r>
              <a:rPr lang="en-GB" dirty="0" smtClean="0"/>
              <a:t>By 8 hours of age, these glycogen stores are depleted and the baby turns to gluconeogenesis</a:t>
            </a:r>
          </a:p>
          <a:p>
            <a:r>
              <a:rPr lang="en-GB" dirty="0" smtClean="0"/>
              <a:t>As feeds are established, glucose is no longer dependent upon gluconeogenesis, however a delay in establishing feeds may result in the new born baby becoming “hypoglycaemic”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88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GB" dirty="0" smtClean="0"/>
              <a:t>Why might this not occur?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Hypoglycaemia is caused by a lower rate of glucose production than glucose utilisation</a:t>
            </a:r>
          </a:p>
          <a:p>
            <a:r>
              <a:rPr lang="en-GB" dirty="0" smtClean="0"/>
              <a:t>Inadequate glucose supply</a:t>
            </a:r>
          </a:p>
          <a:p>
            <a:pPr lvl="1"/>
            <a:r>
              <a:rPr lang="en-GB" dirty="0" smtClean="0"/>
              <a:t>Inadequate stores</a:t>
            </a:r>
          </a:p>
          <a:p>
            <a:pPr lvl="1"/>
            <a:r>
              <a:rPr lang="en-GB" dirty="0" smtClean="0"/>
              <a:t>Impaired glucose production</a:t>
            </a:r>
          </a:p>
          <a:p>
            <a:r>
              <a:rPr lang="en-GB" dirty="0" smtClean="0"/>
              <a:t>Increased glucose utilisation</a:t>
            </a:r>
          </a:p>
          <a:p>
            <a:pPr lvl="1"/>
            <a:r>
              <a:rPr lang="en-GB" dirty="0" smtClean="0"/>
              <a:t>Excessive insulin secretion</a:t>
            </a:r>
          </a:p>
          <a:p>
            <a:pPr lvl="1"/>
            <a:r>
              <a:rPr lang="en-GB" dirty="0" smtClean="0"/>
              <a:t>Other causes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985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</TotalTime>
  <Words>1376</Words>
  <Application>Microsoft Office PowerPoint</Application>
  <PresentationFormat>On-screen Show (4:3)</PresentationFormat>
  <Paragraphs>206</Paragraphs>
  <Slides>34</Slides>
  <Notes>2</Notes>
  <HiddenSlides>2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Office Theme</vt:lpstr>
      <vt:lpstr>1_Custom Design</vt:lpstr>
      <vt:lpstr>Custom Design</vt:lpstr>
      <vt:lpstr>Dr Natasha Maddock Consultant Neonatologist</vt:lpstr>
      <vt:lpstr>Why is hypoglycaemia important?</vt:lpstr>
      <vt:lpstr>Epidemiology</vt:lpstr>
      <vt:lpstr>What does this mean?</vt:lpstr>
      <vt:lpstr>Why is hypoglycaemia important?</vt:lpstr>
      <vt:lpstr>What is hypoglycaemia?</vt:lpstr>
      <vt:lpstr>Why is hypoglycaemia important?</vt:lpstr>
      <vt:lpstr>What should happen?</vt:lpstr>
      <vt:lpstr>Why might this not occur?</vt:lpstr>
      <vt:lpstr>Inadequate glycogen stores</vt:lpstr>
      <vt:lpstr>Impaired Glucose Production 1</vt:lpstr>
      <vt:lpstr>Impaired Glucose Production 2</vt:lpstr>
      <vt:lpstr>Increased Glucose Utilisation 1</vt:lpstr>
      <vt:lpstr>Increased Glucose Utilisation 2</vt:lpstr>
      <vt:lpstr>37 week gestation baby</vt:lpstr>
      <vt:lpstr>Why is hypoglycaemia important?</vt:lpstr>
      <vt:lpstr>How to manage hypoglycaemia?</vt:lpstr>
      <vt:lpstr>PowerPoint Presentation</vt:lpstr>
      <vt:lpstr>PowerPoint Presentation</vt:lpstr>
      <vt:lpstr>PowerPoint Presentation</vt:lpstr>
      <vt:lpstr>37 week baby</vt:lpstr>
      <vt:lpstr>Case 1</vt:lpstr>
      <vt:lpstr>PowerPoint Presentation</vt:lpstr>
      <vt:lpstr>Progress </vt:lpstr>
      <vt:lpstr>Glucose Requirement</vt:lpstr>
      <vt:lpstr>Glucose Control</vt:lpstr>
      <vt:lpstr>What test would you like to do?</vt:lpstr>
      <vt:lpstr>Why is neonatal hypoglycaemia important?</vt:lpstr>
      <vt:lpstr>Case 2</vt:lpstr>
      <vt:lpstr>Case 2</vt:lpstr>
      <vt:lpstr>Case 2</vt:lpstr>
      <vt:lpstr>7.  Lessons from Litigation</vt:lpstr>
      <vt:lpstr>7.  Lessons from Litigation</vt:lpstr>
      <vt:lpstr>Thank you for listening!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Mcmullen Paul (RW6) PAHNT</dc:creator>
  <cp:lastModifiedBy>Natasha Maddock</cp:lastModifiedBy>
  <cp:revision>18</cp:revision>
  <dcterms:created xsi:type="dcterms:W3CDTF">2015-08-21T09:05:23Z</dcterms:created>
  <dcterms:modified xsi:type="dcterms:W3CDTF">2020-02-02T21:31:27Z</dcterms:modified>
</cp:coreProperties>
</file>