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8.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9.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0.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1.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2.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3.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14.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15.xml" ContentType="application/vnd.openxmlformats-officedocument.theme+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16.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theme/theme17.xml" ContentType="application/vnd.openxmlformats-officedocument.theme+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theme/theme18.xml" ContentType="application/vnd.openxmlformats-officedocument.theme+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19.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theme/theme20.xml" ContentType="application/vnd.openxmlformats-officedocument.theme+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theme/theme21.xml" ContentType="application/vnd.openxmlformats-officedocument.theme+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theme/theme22.xml" ContentType="application/vnd.openxmlformats-officedocument.theme+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08" r:id="rId3"/>
    <p:sldMasterId id="2147483724" r:id="rId4"/>
    <p:sldMasterId id="2147483740" r:id="rId5"/>
    <p:sldMasterId id="2147483756" r:id="rId6"/>
    <p:sldMasterId id="2147483772" r:id="rId7"/>
    <p:sldMasterId id="2147483784" r:id="rId8"/>
    <p:sldMasterId id="2147483800" r:id="rId9"/>
    <p:sldMasterId id="2147483816" r:id="rId10"/>
    <p:sldMasterId id="2147483832" r:id="rId11"/>
    <p:sldMasterId id="2147483848" r:id="rId12"/>
    <p:sldMasterId id="2147483864" r:id="rId13"/>
    <p:sldMasterId id="2147483880" r:id="rId14"/>
    <p:sldMasterId id="2147483896" r:id="rId15"/>
    <p:sldMasterId id="2147483912" r:id="rId16"/>
    <p:sldMasterId id="2147483928" r:id="rId17"/>
    <p:sldMasterId id="2147483944" r:id="rId18"/>
    <p:sldMasterId id="2147483960" r:id="rId19"/>
    <p:sldMasterId id="2147483975" r:id="rId20"/>
    <p:sldMasterId id="2147483988" r:id="rId21"/>
    <p:sldMasterId id="2147484000" r:id="rId22"/>
    <p:sldMasterId id="2147484013" r:id="rId23"/>
  </p:sldMasterIdLst>
  <p:notesMasterIdLst>
    <p:notesMasterId r:id="rId59"/>
  </p:notesMasterIdLst>
  <p:sldIdLst>
    <p:sldId id="256" r:id="rId24"/>
    <p:sldId id="281" r:id="rId25"/>
    <p:sldId id="280" r:id="rId26"/>
    <p:sldId id="282" r:id="rId27"/>
    <p:sldId id="262" r:id="rId28"/>
    <p:sldId id="283" r:id="rId29"/>
    <p:sldId id="277" r:id="rId30"/>
    <p:sldId id="278" r:id="rId31"/>
    <p:sldId id="279" r:id="rId32"/>
    <p:sldId id="260" r:id="rId33"/>
    <p:sldId id="264" r:id="rId34"/>
    <p:sldId id="292" r:id="rId35"/>
    <p:sldId id="287" r:id="rId36"/>
    <p:sldId id="261" r:id="rId37"/>
    <p:sldId id="263" r:id="rId38"/>
    <p:sldId id="288" r:id="rId39"/>
    <p:sldId id="265" r:id="rId40"/>
    <p:sldId id="266" r:id="rId41"/>
    <p:sldId id="267" r:id="rId42"/>
    <p:sldId id="291" r:id="rId43"/>
    <p:sldId id="268" r:id="rId44"/>
    <p:sldId id="269" r:id="rId45"/>
    <p:sldId id="270" r:id="rId46"/>
    <p:sldId id="271" r:id="rId47"/>
    <p:sldId id="272" r:id="rId48"/>
    <p:sldId id="273" r:id="rId49"/>
    <p:sldId id="274" r:id="rId50"/>
    <p:sldId id="289" r:id="rId51"/>
    <p:sldId id="290" r:id="rId52"/>
    <p:sldId id="275" r:id="rId53"/>
    <p:sldId id="284" r:id="rId54"/>
    <p:sldId id="285" r:id="rId55"/>
    <p:sldId id="286" r:id="rId56"/>
    <p:sldId id="293" r:id="rId57"/>
    <p:sldId id="276" r:id="rId58"/>
  </p:sldIdLst>
  <p:sldSz cx="9144000" cy="6858000" type="screen4x3"/>
  <p:notesSz cx="6858000" cy="9144000"/>
  <p:defaultText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3.xml"/><Relationship Id="rId39" Type="http://schemas.openxmlformats.org/officeDocument/2006/relationships/slide" Target="slides/slide16.xml"/><Relationship Id="rId21" Type="http://schemas.openxmlformats.org/officeDocument/2006/relationships/slideMaster" Target="slideMasters/slideMaster21.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slide" Target="slides/slide24.xml"/><Relationship Id="rId50" Type="http://schemas.openxmlformats.org/officeDocument/2006/relationships/slide" Target="slides/slide27.xml"/><Relationship Id="rId55" Type="http://schemas.openxmlformats.org/officeDocument/2006/relationships/slide" Target="slides/slide32.xml"/><Relationship Id="rId63"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6.xml"/><Relationship Id="rId41" Type="http://schemas.openxmlformats.org/officeDocument/2006/relationships/slide" Target="slides/slide18.xml"/><Relationship Id="rId54" Type="http://schemas.openxmlformats.org/officeDocument/2006/relationships/slide" Target="slides/slide3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3" Type="http://schemas.openxmlformats.org/officeDocument/2006/relationships/slide" Target="slides/slide30.xml"/><Relationship Id="rId58" Type="http://schemas.openxmlformats.org/officeDocument/2006/relationships/slide" Target="slides/slide35.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slide" Target="slides/slide26.xml"/><Relationship Id="rId57" Type="http://schemas.openxmlformats.org/officeDocument/2006/relationships/slide" Target="slides/slide34.xml"/><Relationship Id="rId61"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slide" Target="slides/slide29.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slide" Target="slides/slide25.xml"/><Relationship Id="rId56" Type="http://schemas.openxmlformats.org/officeDocument/2006/relationships/slide" Target="slides/slide33.xml"/><Relationship Id="rId8" Type="http://schemas.openxmlformats.org/officeDocument/2006/relationships/slideMaster" Target="slideMasters/slideMaster8.xml"/><Relationship Id="rId51" Type="http://schemas.openxmlformats.org/officeDocument/2006/relationships/slide" Target="slides/slide2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94B27-6F45-4B91-B8A5-704B2EF6C501}" type="datetimeFigureOut">
              <a:rPr lang="en-GB" smtClean="0"/>
              <a:t>28/02/2020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D21353-7599-40B5-9563-C4208733DBD9}" type="slidenum">
              <a:rPr lang="en-GB" smtClean="0"/>
              <a:t>‹#›</a:t>
            </a:fld>
            <a:endParaRPr lang="en-GB"/>
          </a:p>
        </p:txBody>
      </p:sp>
    </p:spTree>
    <p:extLst>
      <p:ext uri="{BB962C8B-B14F-4D97-AF65-F5344CB8AC3E}">
        <p14:creationId xmlns:p14="http://schemas.microsoft.com/office/powerpoint/2010/main" val="928541192"/>
      </p:ext>
    </p:extLst>
  </p:cSld>
  <p:clrMap bg1="lt1" tx1="dk1" bg2="lt2" tx2="dk2" accent1="accent1" accent2="accent2" accent3="accent3" accent4="accent4" accent5="accent5" accent6="accent6" hlink="hlink" folHlink="folHlink"/>
  <p:notesStyle>
    <a:lvl1pPr marL="0" algn="l" defTabSz="914116" rtl="0" eaLnBrk="1" latinLnBrk="0" hangingPunct="1">
      <a:defRPr sz="1200" kern="1200">
        <a:solidFill>
          <a:schemeClr val="tx1"/>
        </a:solidFill>
        <a:latin typeface="+mn-lt"/>
        <a:ea typeface="+mn-ea"/>
        <a:cs typeface="+mn-cs"/>
      </a:defRPr>
    </a:lvl1pPr>
    <a:lvl2pPr marL="457059" algn="l" defTabSz="914116" rtl="0" eaLnBrk="1" latinLnBrk="0" hangingPunct="1">
      <a:defRPr sz="1200" kern="1200">
        <a:solidFill>
          <a:schemeClr val="tx1"/>
        </a:solidFill>
        <a:latin typeface="+mn-lt"/>
        <a:ea typeface="+mn-ea"/>
        <a:cs typeface="+mn-cs"/>
      </a:defRPr>
    </a:lvl2pPr>
    <a:lvl3pPr marL="914116" algn="l" defTabSz="914116" rtl="0" eaLnBrk="1" latinLnBrk="0" hangingPunct="1">
      <a:defRPr sz="1200" kern="1200">
        <a:solidFill>
          <a:schemeClr val="tx1"/>
        </a:solidFill>
        <a:latin typeface="+mn-lt"/>
        <a:ea typeface="+mn-ea"/>
        <a:cs typeface="+mn-cs"/>
      </a:defRPr>
    </a:lvl3pPr>
    <a:lvl4pPr marL="1371174" algn="l" defTabSz="914116" rtl="0" eaLnBrk="1" latinLnBrk="0" hangingPunct="1">
      <a:defRPr sz="1200" kern="1200">
        <a:solidFill>
          <a:schemeClr val="tx1"/>
        </a:solidFill>
        <a:latin typeface="+mn-lt"/>
        <a:ea typeface="+mn-ea"/>
        <a:cs typeface="+mn-cs"/>
      </a:defRPr>
    </a:lvl4pPr>
    <a:lvl5pPr marL="1828231" algn="l" defTabSz="914116" rtl="0" eaLnBrk="1" latinLnBrk="0" hangingPunct="1">
      <a:defRPr sz="1200" kern="1200">
        <a:solidFill>
          <a:schemeClr val="tx1"/>
        </a:solidFill>
        <a:latin typeface="+mn-lt"/>
        <a:ea typeface="+mn-ea"/>
        <a:cs typeface="+mn-cs"/>
      </a:defRPr>
    </a:lvl5pPr>
    <a:lvl6pPr marL="2285289" algn="l" defTabSz="914116" rtl="0" eaLnBrk="1" latinLnBrk="0" hangingPunct="1">
      <a:defRPr sz="1200" kern="1200">
        <a:solidFill>
          <a:schemeClr val="tx1"/>
        </a:solidFill>
        <a:latin typeface="+mn-lt"/>
        <a:ea typeface="+mn-ea"/>
        <a:cs typeface="+mn-cs"/>
      </a:defRPr>
    </a:lvl6pPr>
    <a:lvl7pPr marL="2742346" algn="l" defTabSz="914116" rtl="0" eaLnBrk="1" latinLnBrk="0" hangingPunct="1">
      <a:defRPr sz="1200" kern="1200">
        <a:solidFill>
          <a:schemeClr val="tx1"/>
        </a:solidFill>
        <a:latin typeface="+mn-lt"/>
        <a:ea typeface="+mn-ea"/>
        <a:cs typeface="+mn-cs"/>
      </a:defRPr>
    </a:lvl7pPr>
    <a:lvl8pPr marL="3199404" algn="l" defTabSz="914116" rtl="0" eaLnBrk="1" latinLnBrk="0" hangingPunct="1">
      <a:defRPr sz="1200" kern="1200">
        <a:solidFill>
          <a:schemeClr val="tx1"/>
        </a:solidFill>
        <a:latin typeface="+mn-lt"/>
        <a:ea typeface="+mn-ea"/>
        <a:cs typeface="+mn-cs"/>
      </a:defRPr>
    </a:lvl8pPr>
    <a:lvl9pPr marL="3656462" algn="l" defTabSz="91411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PlaceHolder 1"/>
          <p:cNvSpPr>
            <a:spLocks noGrp="1" noRot="1" noChangeAspect="1"/>
          </p:cNvSpPr>
          <p:nvPr>
            <p:ph type="sldImg"/>
          </p:nvPr>
        </p:nvSpPr>
        <p:spPr>
          <a:xfrm>
            <a:off x="1106488" y="812800"/>
            <a:ext cx="5345112" cy="4008438"/>
          </a:xfrm>
          <a:prstGeom prst="rect">
            <a:avLst/>
          </a:prstGeom>
        </p:spPr>
      </p:sp>
      <p:sp>
        <p:nvSpPr>
          <p:cNvPr id="271" name="PlaceHolder 2"/>
          <p:cNvSpPr>
            <a:spLocks noGrp="1"/>
          </p:cNvSpPr>
          <p:nvPr>
            <p:ph type="body"/>
          </p:nvPr>
        </p:nvSpPr>
        <p:spPr>
          <a:xfrm>
            <a:off x="756000" y="5078520"/>
            <a:ext cx="6047280" cy="4810680"/>
          </a:xfrm>
          <a:prstGeom prst="rect">
            <a:avLst/>
          </a:prstGeom>
        </p:spPr>
        <p:txBody>
          <a:bodyPr lIns="0" tIns="0" rIns="0" bIns="0"/>
          <a:lstStyle/>
          <a:p>
            <a:endParaRPr lang="en-GB" sz="2000" b="0" strike="noStrike" spc="-1">
              <a:latin typeface="Arial"/>
            </a:endParaRPr>
          </a:p>
        </p:txBody>
      </p:sp>
      <p:pic>
        <p:nvPicPr>
          <p:cNvPr id="272" name="Picture 271"/>
          <p:cNvPicPr/>
          <p:nvPr/>
        </p:nvPicPr>
        <p:blipFill>
          <a:blip r:embed="rId3"/>
          <a:stretch/>
        </p:blipFill>
        <p:spPr>
          <a:xfrm>
            <a:off x="1092600" y="1368000"/>
            <a:ext cx="5603040" cy="2663640"/>
          </a:xfrm>
          <a:prstGeom prst="rect">
            <a:avLst/>
          </a:prstGeom>
          <a:ln>
            <a:noFill/>
          </a:ln>
        </p:spPr>
      </p:pic>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8075" y="812800"/>
            <a:ext cx="5343525" cy="4008438"/>
          </a:xfrm>
        </p:spPr>
      </p:sp>
      <p:sp>
        <p:nvSpPr>
          <p:cNvPr id="3" name="Notes Placeholder 2"/>
          <p:cNvSpPr>
            <a:spLocks noGrp="1"/>
          </p:cNvSpPr>
          <p:nvPr>
            <p:ph type="body" idx="1"/>
          </p:nvPr>
        </p:nvSpPr>
        <p:spPr/>
        <p:txBody>
          <a:bodyPr/>
          <a:lstStyle/>
          <a:p>
            <a:r>
              <a:rPr lang="en-GB" dirty="0" smtClean="0"/>
              <a:t>The </a:t>
            </a:r>
            <a:endParaRPr lang="en-GB" dirty="0"/>
          </a:p>
        </p:txBody>
      </p:sp>
      <p:sp>
        <p:nvSpPr>
          <p:cNvPr id="4" name="Slide Number Placeholder 3"/>
          <p:cNvSpPr>
            <a:spLocks noGrp="1"/>
          </p:cNvSpPr>
          <p:nvPr>
            <p:ph type="sldNum" idx="10"/>
          </p:nvPr>
        </p:nvSpPr>
        <p:spPr/>
        <p:txBody>
          <a:bodyPr/>
          <a:lstStyle/>
          <a:p>
            <a:fld id="{D182B658-9F99-4794-96CE-4584F9DC9FFD}" type="slidenum">
              <a:rPr lang="en-GB" sz="1400" spc="-1" smtClean="0">
                <a:solidFill>
                  <a:prstClr val="black"/>
                </a:solidFill>
                <a:latin typeface="Times New Roman"/>
              </a:rPr>
              <a:pPr/>
              <a:t>8</a:t>
            </a:fld>
            <a:endParaRPr lang="en-GB" sz="1400" spc="-1">
              <a:solidFill>
                <a:prstClr val="black"/>
              </a:solidFill>
              <a:latin typeface="Times New Roman"/>
            </a:endParaRPr>
          </a:p>
        </p:txBody>
      </p:sp>
    </p:spTree>
    <p:extLst>
      <p:ext uri="{BB962C8B-B14F-4D97-AF65-F5344CB8AC3E}">
        <p14:creationId xmlns:p14="http://schemas.microsoft.com/office/powerpoint/2010/main" val="1608718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00FE99-FE27-437F-A610-C8494A724A78}" type="slidenum">
              <a:rPr lang="en-GB" altLang="en-US">
                <a:solidFill>
                  <a:prstClr val="black"/>
                </a:solidFill>
              </a:rPr>
              <a:pPr/>
              <a:t>10</a:t>
            </a:fld>
            <a:endParaRPr lang="en-GB" altLang="en-US">
              <a:solidFill>
                <a:prstClr val="black"/>
              </a:solidFill>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p>
            <a:pPr defTabSz="410248" fontAlgn="base" hangingPunct="0">
              <a:lnSpc>
                <a:spcPct val="93000"/>
              </a:lnSpc>
              <a:spcBef>
                <a:spcPct val="0"/>
              </a:spcBef>
              <a:spcAft>
                <a:spcPct val="0"/>
              </a:spcAft>
              <a:buClr>
                <a:srgbClr val="000000"/>
              </a:buClr>
              <a:buSzPct val="45000"/>
            </a:pPr>
            <a:endParaRPr lang="en-GB" sz="2200">
              <a:solidFill>
                <a:prstClr val="black"/>
              </a:solidFill>
              <a:latin typeface="Times New Roman" pitchFamily="16" charset="0"/>
            </a:endParaRPr>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76930" indent="-76930">
              <a:lnSpc>
                <a:spcPct val="93000"/>
              </a:lnSpc>
              <a:spcBef>
                <a:spcPct val="0"/>
              </a:spcBef>
              <a:buSzPct val="45000"/>
              <a:tabLst>
                <a:tab pos="649628" algn="l"/>
                <a:tab pos="1299256" algn="l"/>
                <a:tab pos="1948884" algn="l"/>
                <a:tab pos="2598511" algn="l"/>
                <a:tab pos="3248139" algn="l"/>
                <a:tab pos="3897767" algn="l"/>
                <a:tab pos="4547395" algn="l"/>
              </a:tabLst>
            </a:pPr>
            <a:r>
              <a:rPr lang="en-GB" altLang="en-US">
                <a:latin typeface="Arial" charset="0"/>
                <a:ea typeface="msgothic" charset="0"/>
                <a:cs typeface="msgothic" charset="0"/>
              </a:rPr>
              <a:t>Graphic representation of study outcomes. TSH, thyroid stimulating hormone.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456A5FF-3B5A-42BA-AB80-235EA4A9BF75}" type="slidenum">
              <a:rPr lang="en-US" altLang="en-US">
                <a:solidFill>
                  <a:prstClr val="white"/>
                </a:solidFill>
              </a:rPr>
              <a:pPr/>
              <a:t>16</a:t>
            </a:fld>
            <a:endParaRPr lang="en-US" altLang="en-US">
              <a:solidFill>
                <a:prstClr val="white"/>
              </a:solidFill>
            </a:endParaRPr>
          </a:p>
        </p:txBody>
      </p:sp>
      <p:sp>
        <p:nvSpPr>
          <p:cNvPr id="4097" name="Rectangle 1"/>
          <p:cNvSpPr txBox="1">
            <a:spLocks noGrp="1" noRot="1" noChangeAspect="1" noChangeArrowheads="1"/>
          </p:cNvSpPr>
          <p:nvPr>
            <p:ph type="sldImg"/>
          </p:nvPr>
        </p:nvSpPr>
        <p:spPr bwMode="auto">
          <a:xfrm>
            <a:off x="1557338" y="860425"/>
            <a:ext cx="3933825" cy="29495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Text Box 2"/>
          <p:cNvSpPr txBox="1">
            <a:spLocks noGrp="1" noChangeArrowheads="1"/>
          </p:cNvSpPr>
          <p:nvPr>
            <p:ph type="body" idx="1"/>
          </p:nvPr>
        </p:nvSpPr>
        <p:spPr bwMode="auto">
          <a:xfrm>
            <a:off x="1075794" y="4094774"/>
            <a:ext cx="4905155" cy="1017719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465" rIns="0" bIns="0"/>
          <a:lstStyle/>
          <a:p>
            <a:pPr marL="189280" indent="-187888">
              <a:lnSpc>
                <a:spcPct val="93000"/>
              </a:lnSpc>
              <a:spcBef>
                <a:spcPct val="0"/>
              </a:spcBef>
              <a:tabLst>
                <a:tab pos="634643" algn="l"/>
                <a:tab pos="1269286" algn="l"/>
                <a:tab pos="1903929" algn="l"/>
                <a:tab pos="2538573" algn="l"/>
                <a:tab pos="3173216" algn="l"/>
                <a:tab pos="3807859" algn="l"/>
                <a:tab pos="4442502" algn="l"/>
              </a:tabLst>
            </a:pPr>
            <a:r>
              <a:rPr lang="en-US" altLang="en-US" sz="1800">
                <a:latin typeface="Arial" charset="0"/>
                <a:ea typeface="Baekmuk Gulim" charset="0"/>
                <a:cs typeface="Baekmuk Gulim" charset="0"/>
              </a:rPr>
              <a:t>Timing of thyroid gene transcription factors expression during the development of the thyroid gland. Schematic representation of the developmental stages of thyroid genesis and expression of relevant genes. At E8‐8.5 in mice and E20‐22 in humans, the expression of Nkx2.1, Foxe1, Pax8 and Hhex determine the specification of a group of cells from the ventral endoderm. At about E9.5 and E24 in mice and humans, respectively, the thyroid bud appears as a thickening in the floor of the pharynx. From E11.5 in mice and E30‐40 in humans, the thyroid primordium starts its migration from the pharyngeal floor and reaches its definitive pre‐tracheal position. Subsequently, the thyroid precursor cells proliferate and expand in a process known as lobulation (E13.5 and E45‐50). By E14‐14.5 and E60, thyroid follicular cells start to express Tshr during folliculogenesis. At E17 (E80 in humans) the thyroid gland is completely formed. Abbreviations: E, embryonic day; TSHR, thyroid‐stimulating hormone receptor. Adapted from References [Colour figure can be viewed at wileyonlinelibrary.com]</a:t>
            </a:r>
          </a:p>
          <a:p>
            <a:pPr marL="189280" indent="-187888">
              <a:lnSpc>
                <a:spcPct val="93000"/>
              </a:lnSpc>
              <a:spcBef>
                <a:spcPct val="0"/>
              </a:spcBef>
              <a:tabLst>
                <a:tab pos="634643" algn="l"/>
                <a:tab pos="1269286" algn="l"/>
                <a:tab pos="1903929" algn="l"/>
                <a:tab pos="2538573" algn="l"/>
                <a:tab pos="3173216" algn="l"/>
                <a:tab pos="3807859" algn="l"/>
                <a:tab pos="4442502" algn="l"/>
              </a:tabLst>
            </a:pPr>
            <a:r>
              <a:rPr lang="en-US" altLang="en-US" sz="1800">
                <a:latin typeface="Arial" charset="0"/>
                <a:ea typeface="Baekmuk Gulim" charset="0"/>
                <a:cs typeface="Baekmuk Gulim" charset="0"/>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0E0257-9145-4A48-8ECB-5BFDC82AB59E}" type="slidenum">
              <a:rPr lang="en-GB" altLang="en-US">
                <a:solidFill>
                  <a:prstClr val="black"/>
                </a:solidFill>
              </a:rPr>
              <a:pPr/>
              <a:t>19</a:t>
            </a:fld>
            <a:endParaRPr lang="en-GB" altLang="en-US">
              <a:solidFill>
                <a:prstClr val="black"/>
              </a:solidFill>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GB" altLang="en-US"/>
              <a:t>Can you show a scan with normal thyroid, and also PDT?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PlaceHolder 1"/>
          <p:cNvSpPr>
            <a:spLocks noGrp="1" noRot="1" noChangeAspect="1"/>
          </p:cNvSpPr>
          <p:nvPr>
            <p:ph type="sldImg"/>
          </p:nvPr>
        </p:nvSpPr>
        <p:spPr>
          <a:xfrm>
            <a:off x="1143000" y="685800"/>
            <a:ext cx="4570413" cy="3427413"/>
          </a:xfrm>
          <a:prstGeom prst="rect">
            <a:avLst/>
          </a:prstGeom>
        </p:spPr>
      </p:sp>
      <p:sp>
        <p:nvSpPr>
          <p:cNvPr id="277" name="PlaceHolder 2"/>
          <p:cNvSpPr>
            <a:spLocks noGrp="1"/>
          </p:cNvSpPr>
          <p:nvPr>
            <p:ph type="body"/>
          </p:nvPr>
        </p:nvSpPr>
        <p:spPr>
          <a:xfrm>
            <a:off x="685800" y="4343400"/>
            <a:ext cx="5485320" cy="4113720"/>
          </a:xfrm>
          <a:prstGeom prst="rect">
            <a:avLst/>
          </a:prstGeom>
        </p:spPr>
        <p:txBody>
          <a:bodyPr lIns="0" tIns="0" rIns="0" bIns="0"/>
          <a:lstStyle/>
          <a:p>
            <a:endParaRPr lang="en-GB" sz="2000" b="0" strike="noStrike" spc="-1">
              <a:latin typeface="Arial"/>
            </a:endParaRPr>
          </a:p>
        </p:txBody>
      </p:sp>
      <p:sp>
        <p:nvSpPr>
          <p:cNvPr id="278" name="CustomShape 3"/>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PlaceHolder 1"/>
          <p:cNvSpPr>
            <a:spLocks noGrp="1" noRot="1" noChangeAspect="1"/>
          </p:cNvSpPr>
          <p:nvPr>
            <p:ph type="sldImg"/>
          </p:nvPr>
        </p:nvSpPr>
        <p:spPr>
          <a:xfrm>
            <a:off x="1143000" y="685800"/>
            <a:ext cx="4570413" cy="3427413"/>
          </a:xfrm>
          <a:prstGeom prst="rect">
            <a:avLst/>
          </a:prstGeom>
        </p:spPr>
      </p:sp>
      <p:sp>
        <p:nvSpPr>
          <p:cNvPr id="280" name="PlaceHolder 2"/>
          <p:cNvSpPr>
            <a:spLocks noGrp="1"/>
          </p:cNvSpPr>
          <p:nvPr>
            <p:ph type="body"/>
          </p:nvPr>
        </p:nvSpPr>
        <p:spPr>
          <a:xfrm>
            <a:off x="685800" y="4343400"/>
            <a:ext cx="5485320" cy="4113720"/>
          </a:xfrm>
          <a:prstGeom prst="rect">
            <a:avLst/>
          </a:prstGeom>
        </p:spPr>
        <p:txBody>
          <a:bodyPr lIns="0" tIns="0" rIns="0" bIns="0"/>
          <a:lstStyle/>
          <a:p>
            <a:pPr marL="216000" indent="-215280">
              <a:lnSpc>
                <a:spcPct val="100000"/>
              </a:lnSpc>
            </a:pPr>
            <a:r>
              <a:rPr lang="en-GB" sz="2000" b="0" strike="noStrike" spc="-1" dirty="0" err="1">
                <a:latin typeface="Arial"/>
              </a:rPr>
              <a:t>Hyperbilirubinaemia</a:t>
            </a:r>
            <a:r>
              <a:rPr lang="en-GB" sz="2000" b="0" strike="noStrike" spc="-1" dirty="0">
                <a:latin typeface="Arial"/>
              </a:rPr>
              <a:t> - ”hypothyroid liver” (b in L, K, pituitary/hypothalamus</a:t>
            </a:r>
            <a:r>
              <a:rPr lang="en-GB" sz="2000" b="0" strike="noStrike" spc="-1" dirty="0" smtClean="0">
                <a:latin typeface="Arial"/>
              </a:rPr>
              <a:t>)</a:t>
            </a:r>
          </a:p>
          <a:p>
            <a:pPr marL="216000" marR="0" indent="-215280" algn="l" defTabSz="914400" rtl="0" eaLnBrk="1" fontAlgn="auto" latinLnBrk="0" hangingPunct="1">
              <a:lnSpc>
                <a:spcPct val="100000"/>
              </a:lnSpc>
              <a:spcBef>
                <a:spcPts val="0"/>
              </a:spcBef>
              <a:spcAft>
                <a:spcPts val="0"/>
              </a:spcAft>
              <a:buClrTx/>
              <a:buSzTx/>
              <a:buFontTx/>
              <a:buNone/>
              <a:tabLst/>
              <a:defRPr/>
            </a:pPr>
            <a:r>
              <a:rPr lang="en-GB" sz="2000" spc="-1" dirty="0" smtClean="0">
                <a:solidFill>
                  <a:srgbClr val="000000"/>
                </a:solidFill>
              </a:rPr>
              <a:t>Mutant TR-beta has marked loss-of-function but weak dominant negative activity</a:t>
            </a:r>
            <a:endParaRPr lang="en-GB" sz="2000" spc="-1" dirty="0" smtClean="0">
              <a:solidFill>
                <a:prstClr val="black"/>
              </a:solidFill>
            </a:endParaRPr>
          </a:p>
          <a:p>
            <a:pPr marL="216000" indent="-215280">
              <a:lnSpc>
                <a:spcPct val="100000"/>
              </a:lnSpc>
            </a:pPr>
            <a:endParaRPr lang="en-GB" sz="2000" b="0" strike="noStrike" spc="-1" dirty="0">
              <a:latin typeface="Arial"/>
            </a:endParaRPr>
          </a:p>
          <a:p>
            <a:pPr marL="216000" indent="-215280">
              <a:lnSpc>
                <a:spcPct val="100000"/>
              </a:lnSpc>
            </a:pPr>
            <a:endParaRPr lang="en-GB" sz="2000" b="0" strike="noStrike" spc="-1" dirty="0">
              <a:latin typeface="Arial"/>
            </a:endParaRPr>
          </a:p>
          <a:p>
            <a:pPr marL="216000" indent="-215280">
              <a:lnSpc>
                <a:spcPct val="100000"/>
              </a:lnSpc>
            </a:pPr>
            <a:r>
              <a:rPr lang="en-GB" sz="2000" b="0" strike="noStrike" spc="-1" dirty="0">
                <a:latin typeface="Arial"/>
              </a:rPr>
              <a:t>Near normal TFT in het:</a:t>
            </a:r>
          </a:p>
          <a:p>
            <a:pPr marL="216000" indent="-215280">
              <a:lnSpc>
                <a:spcPct val="100000"/>
              </a:lnSpc>
            </a:pPr>
            <a:r>
              <a:rPr lang="en-GB" sz="2000" b="0" strike="noStrike" spc="-1" dirty="0">
                <a:latin typeface="Arial"/>
              </a:rPr>
              <a:t>- </a:t>
            </a:r>
            <a:r>
              <a:rPr lang="en-GB" sz="2000" b="0" strike="noStrike" spc="-1" dirty="0" err="1">
                <a:latin typeface="Arial"/>
              </a:rPr>
              <a:t>Haploinsufficiency</a:t>
            </a:r>
            <a:r>
              <a:rPr lang="en-GB" sz="2000" b="0" strike="noStrike" spc="-1" dirty="0">
                <a:latin typeface="Arial"/>
              </a:rPr>
              <a:t> (deletion) -</a:t>
            </a:r>
          </a:p>
        </p:txBody>
      </p:sp>
      <p:sp>
        <p:nvSpPr>
          <p:cNvPr id="281" name="CustomShape 3"/>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2"/>
            <a:ext cx="6400800" cy="1752600"/>
          </a:xfrm>
        </p:spPr>
        <p:txBody>
          <a:bodyPr/>
          <a:lstStyle>
            <a:lvl1pPr marL="0" indent="0" algn="ctr">
              <a:buNone/>
              <a:defRPr>
                <a:solidFill>
                  <a:schemeClr val="tx1">
                    <a:tint val="75000"/>
                  </a:schemeClr>
                </a:solidFill>
              </a:defRPr>
            </a:lvl1pPr>
            <a:lvl2pPr marL="457059" indent="0" algn="ctr">
              <a:buNone/>
              <a:defRPr>
                <a:solidFill>
                  <a:schemeClr val="tx1">
                    <a:tint val="75000"/>
                  </a:schemeClr>
                </a:solidFill>
              </a:defRPr>
            </a:lvl2pPr>
            <a:lvl3pPr marL="914116" indent="0" algn="ctr">
              <a:buNone/>
              <a:defRPr>
                <a:solidFill>
                  <a:schemeClr val="tx1">
                    <a:tint val="75000"/>
                  </a:schemeClr>
                </a:solidFill>
              </a:defRPr>
            </a:lvl3pPr>
            <a:lvl4pPr marL="1371174" indent="0" algn="ctr">
              <a:buNone/>
              <a:defRPr>
                <a:solidFill>
                  <a:schemeClr val="tx1">
                    <a:tint val="75000"/>
                  </a:schemeClr>
                </a:solidFill>
              </a:defRPr>
            </a:lvl4pPr>
            <a:lvl5pPr marL="1828231" indent="0" algn="ctr">
              <a:buNone/>
              <a:defRPr>
                <a:solidFill>
                  <a:schemeClr val="tx1">
                    <a:tint val="75000"/>
                  </a:schemeClr>
                </a:solidFill>
              </a:defRPr>
            </a:lvl5pPr>
            <a:lvl6pPr marL="2285289" indent="0" algn="ctr">
              <a:buNone/>
              <a:defRPr>
                <a:solidFill>
                  <a:schemeClr val="tx1">
                    <a:tint val="75000"/>
                  </a:schemeClr>
                </a:solidFill>
              </a:defRPr>
            </a:lvl6pPr>
            <a:lvl7pPr marL="2742346" indent="0" algn="ctr">
              <a:buNone/>
              <a:defRPr>
                <a:solidFill>
                  <a:schemeClr val="tx1">
                    <a:tint val="75000"/>
                  </a:schemeClr>
                </a:solidFill>
              </a:defRPr>
            </a:lvl7pPr>
            <a:lvl8pPr marL="3199404" indent="0" algn="ctr">
              <a:buNone/>
              <a:defRPr>
                <a:solidFill>
                  <a:schemeClr val="tx1">
                    <a:tint val="75000"/>
                  </a:schemeClr>
                </a:solidFill>
              </a:defRPr>
            </a:lvl8pPr>
            <a:lvl9pPr marL="365646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6578222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7065543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6704879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1388268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2461997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7388716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777629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279308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910882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65371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5699940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2865427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73535042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7956969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2853973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6689450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8747235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581176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2992922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676221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2394098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5526586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9519196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79822571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336738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4673565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8031993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818338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1793975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9048023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762709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8585991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3451553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69175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9531426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229841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9967891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9071958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7098362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63948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5150217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12622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9107244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5616569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49087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5654143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4991989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99025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6352188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4295423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0558625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9421936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84341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0387624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4666527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6412044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7346102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40576331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3327372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6782527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1540600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0386838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5644446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15450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3347675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4293750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84813400"/>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8793674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0407243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2714440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2909787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9257905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0610459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4574762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613948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9169002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7926589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1285652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4427274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7721931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6702236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7420173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9229903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8102099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7149641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92758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2556408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1656838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8466798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8176250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5152713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6058938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9427736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8542917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6442656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8189319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837641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6875097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2778173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1558111"/>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7073660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7634580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9010283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509500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484283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8934946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5633135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32229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82643396"/>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48624344"/>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38014499"/>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45595932"/>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25084353"/>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5708150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87394636"/>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691946772"/>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9460230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3302091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83279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5841878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78206187"/>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57897570"/>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1218713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6064840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29091847"/>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7887800"/>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6285378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6674307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88330459"/>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649906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2343511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4861788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9774073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14063595"/>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7800363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74988223"/>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67283444"/>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11929716"/>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79500930"/>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79564902"/>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031716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19616374"/>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20037851"/>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74507634"/>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5632055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7969410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4047387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22829768"/>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92294005"/>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853958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9929552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705259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01733214"/>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0769247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49305149"/>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85990481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80304787"/>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24614141"/>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65255230"/>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51630188"/>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51344816"/>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66918026"/>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827508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76859246"/>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0083236"/>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72396030"/>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12364205"/>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58143465"/>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6220321"/>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47462048"/>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1840086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62568315"/>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31009149"/>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753874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67504158"/>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64723846"/>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37380112"/>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6845930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637470"/>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5"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GB" sz="3200" b="0" strike="noStrike" spc="-1">
              <a:latin typeface="Arial"/>
            </a:endParaRPr>
          </a:p>
        </p:txBody>
      </p:sp>
    </p:spTree>
    <p:extLst>
      <p:ext uri="{BB962C8B-B14F-4D97-AF65-F5344CB8AC3E}">
        <p14:creationId xmlns:p14="http://schemas.microsoft.com/office/powerpoint/2010/main" val="2602476297"/>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7"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3801105654"/>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10" name="PlaceHolder 3"/>
          <p:cNvSpPr>
            <a:spLocks noGrp="1"/>
          </p:cNvSpPr>
          <p:nvPr>
            <p:ph type="body"/>
          </p:nvPr>
        </p:nvSpPr>
        <p:spPr>
          <a:xfrm>
            <a:off x="4674242" y="1604520"/>
            <a:ext cx="4015800" cy="397728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3772070305"/>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Tree>
    <p:extLst>
      <p:ext uri="{BB962C8B-B14F-4D97-AF65-F5344CB8AC3E}">
        <p14:creationId xmlns:p14="http://schemas.microsoft.com/office/powerpoint/2010/main" val="102714722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GB" sz="3200" b="0" strike="noStrike" spc="-1">
              <a:latin typeface="Arial"/>
            </a:endParaRPr>
          </a:p>
        </p:txBody>
      </p:sp>
    </p:spTree>
    <p:extLst>
      <p:ext uri="{BB962C8B-B14F-4D97-AF65-F5344CB8AC3E}">
        <p14:creationId xmlns:p14="http://schemas.microsoft.com/office/powerpoint/2010/main" val="446115727"/>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15" name="PlaceHolder 3"/>
          <p:cNvSpPr>
            <a:spLocks noGrp="1"/>
          </p:cNvSpPr>
          <p:nvPr>
            <p:ph type="body"/>
          </p:nvPr>
        </p:nvSpPr>
        <p:spPr>
          <a:xfrm>
            <a:off x="4674242" y="1604520"/>
            <a:ext cx="4015800" cy="3977280"/>
          </a:xfrm>
          <a:prstGeom prst="rect">
            <a:avLst/>
          </a:prstGeom>
        </p:spPr>
        <p:txBody>
          <a:bodyPr lIns="0" tIns="0" rIns="0" bIns="0">
            <a:normAutofit/>
          </a:bodyPr>
          <a:lstStyle/>
          <a:p>
            <a:endParaRPr lang="en-GB" sz="3200" b="0" strike="noStrike" spc="-1">
              <a:latin typeface="Arial"/>
            </a:endParaRPr>
          </a:p>
        </p:txBody>
      </p:sp>
      <p:sp>
        <p:nvSpPr>
          <p:cNvPr id="1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2746059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91226509"/>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19" name="PlaceHolder 3"/>
          <p:cNvSpPr>
            <a:spLocks noGrp="1"/>
          </p:cNvSpPr>
          <p:nvPr>
            <p:ph type="body"/>
          </p:nvPr>
        </p:nvSpPr>
        <p:spPr>
          <a:xfrm>
            <a:off x="4674242" y="1604520"/>
            <a:ext cx="4015800" cy="1896840"/>
          </a:xfrm>
          <a:prstGeom prst="rect">
            <a:avLst/>
          </a:prstGeom>
        </p:spPr>
        <p:txBody>
          <a:bodyPr lIns="0" tIns="0" rIns="0" bIns="0">
            <a:normAutofit/>
          </a:bodyPr>
          <a:lstStyle/>
          <a:p>
            <a:endParaRPr lang="en-GB" sz="3200" b="0" strike="noStrike" spc="-1">
              <a:latin typeface="Arial"/>
            </a:endParaRPr>
          </a:p>
        </p:txBody>
      </p:sp>
      <p:sp>
        <p:nvSpPr>
          <p:cNvPr id="20" name="PlaceHolder 4"/>
          <p:cNvSpPr>
            <a:spLocks noGrp="1"/>
          </p:cNvSpPr>
          <p:nvPr>
            <p:ph type="body"/>
          </p:nvPr>
        </p:nvSpPr>
        <p:spPr>
          <a:xfrm>
            <a:off x="4674242" y="3682080"/>
            <a:ext cx="40158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256536066"/>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2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23" name="PlaceHolder 3"/>
          <p:cNvSpPr>
            <a:spLocks noGrp="1"/>
          </p:cNvSpPr>
          <p:nvPr>
            <p:ph type="body"/>
          </p:nvPr>
        </p:nvSpPr>
        <p:spPr>
          <a:xfrm>
            <a:off x="4674242" y="1604520"/>
            <a:ext cx="4015800" cy="1896840"/>
          </a:xfrm>
          <a:prstGeom prst="rect">
            <a:avLst/>
          </a:prstGeom>
        </p:spPr>
        <p:txBody>
          <a:bodyPr lIns="0" tIns="0" rIns="0" bIns="0">
            <a:normAutofit/>
          </a:bodyPr>
          <a:lstStyle/>
          <a:p>
            <a:endParaRPr lang="en-GB" sz="3200" b="0" strike="noStrike" spc="-1">
              <a:latin typeface="Arial"/>
            </a:endParaRPr>
          </a:p>
        </p:txBody>
      </p:sp>
      <p:sp>
        <p:nvSpPr>
          <p:cNvPr id="24"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2963360977"/>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26"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latin typeface="Arial"/>
            </a:endParaRPr>
          </a:p>
        </p:txBody>
      </p:sp>
      <p:sp>
        <p:nvSpPr>
          <p:cNvPr id="27"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3031170809"/>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2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30" name="PlaceHolder 3"/>
          <p:cNvSpPr>
            <a:spLocks noGrp="1"/>
          </p:cNvSpPr>
          <p:nvPr>
            <p:ph type="body"/>
          </p:nvPr>
        </p:nvSpPr>
        <p:spPr>
          <a:xfrm>
            <a:off x="4674242" y="1604520"/>
            <a:ext cx="4015800" cy="1896840"/>
          </a:xfrm>
          <a:prstGeom prst="rect">
            <a:avLst/>
          </a:prstGeom>
        </p:spPr>
        <p:txBody>
          <a:bodyPr lIns="0" tIns="0" rIns="0" bIns="0">
            <a:normAutofit/>
          </a:bodyPr>
          <a:lstStyle/>
          <a:p>
            <a:endParaRPr lang="en-GB" sz="3200" b="0" strike="noStrike" spc="-1">
              <a:latin typeface="Arial"/>
            </a:endParaRPr>
          </a:p>
        </p:txBody>
      </p:sp>
      <p:sp>
        <p:nvSpPr>
          <p:cNvPr id="3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
        <p:nvSpPr>
          <p:cNvPr id="32" name="PlaceHolder 5"/>
          <p:cNvSpPr>
            <a:spLocks noGrp="1"/>
          </p:cNvSpPr>
          <p:nvPr>
            <p:ph type="body"/>
          </p:nvPr>
        </p:nvSpPr>
        <p:spPr>
          <a:xfrm>
            <a:off x="4674242" y="3682080"/>
            <a:ext cx="40158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29633293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34"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GB" sz="3200" b="0" strike="noStrike" spc="-1">
              <a:latin typeface="Arial"/>
            </a:endParaRPr>
          </a:p>
        </p:txBody>
      </p:sp>
      <p:sp>
        <p:nvSpPr>
          <p:cNvPr id="35"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GB" sz="3200" b="0" strike="noStrike" spc="-1">
              <a:latin typeface="Arial"/>
            </a:endParaRPr>
          </a:p>
        </p:txBody>
      </p:sp>
      <p:sp>
        <p:nvSpPr>
          <p:cNvPr id="36"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GB" sz="3200" b="0" strike="noStrike" spc="-1">
              <a:latin typeface="Arial"/>
            </a:endParaRPr>
          </a:p>
        </p:txBody>
      </p:sp>
      <p:sp>
        <p:nvSpPr>
          <p:cNvPr id="37"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GB" sz="3200" b="0" strike="noStrike" spc="-1">
              <a:latin typeface="Arial"/>
            </a:endParaRPr>
          </a:p>
        </p:txBody>
      </p:sp>
      <p:sp>
        <p:nvSpPr>
          <p:cNvPr id="38"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GB" sz="3200" b="0" strike="noStrike" spc="-1">
              <a:latin typeface="Arial"/>
            </a:endParaRPr>
          </a:p>
        </p:txBody>
      </p:sp>
      <p:sp>
        <p:nvSpPr>
          <p:cNvPr id="39"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1627356108"/>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40" y="214313"/>
            <a:ext cx="7793037" cy="1462087"/>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4"/>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45088" y="2017714"/>
            <a:ext cx="3810000" cy="4114800"/>
          </a:xfrm>
        </p:spPr>
        <p:txBody>
          <a:bodyPr/>
          <a:lstStyle/>
          <a:p>
            <a:endParaRPr lang="en-GB"/>
          </a:p>
        </p:txBody>
      </p:sp>
      <p:sp>
        <p:nvSpPr>
          <p:cNvPr id="5" name="Date Placeholder 4"/>
          <p:cNvSpPr>
            <a:spLocks noGrp="1"/>
          </p:cNvSpPr>
          <p:nvPr>
            <p:ph type="dt" sz="half" idx="10"/>
          </p:nvPr>
        </p:nvSpPr>
        <p:spPr>
          <a:xfrm>
            <a:off x="1162050" y="6243638"/>
            <a:ext cx="1905000" cy="457200"/>
          </a:xfrm>
          <a:prstGeom prst="rect">
            <a:avLst/>
          </a:prstGeom>
        </p:spPr>
        <p:txBody>
          <a:bodyPr lIns="91410" tIns="45706" rIns="91410" bIns="45706"/>
          <a:lstStyle>
            <a:lvl1pPr>
              <a:defRPr/>
            </a:lvl1pPr>
          </a:lstStyle>
          <a:p>
            <a:endParaRPr lang="en-US" altLang="en-US">
              <a:solidFill>
                <a:prstClr val="black"/>
              </a:solidFill>
            </a:endParaRPr>
          </a:p>
        </p:txBody>
      </p:sp>
      <p:sp>
        <p:nvSpPr>
          <p:cNvPr id="6" name="Footer Placeholder 5"/>
          <p:cNvSpPr>
            <a:spLocks noGrp="1"/>
          </p:cNvSpPr>
          <p:nvPr>
            <p:ph type="ftr" sz="quarter" idx="11"/>
          </p:nvPr>
        </p:nvSpPr>
        <p:spPr>
          <a:xfrm>
            <a:off x="3657600" y="6243638"/>
            <a:ext cx="2895600" cy="457200"/>
          </a:xfrm>
          <a:prstGeom prst="rect">
            <a:avLst/>
          </a:prstGeom>
        </p:spPr>
        <p:txBody>
          <a:bodyPr lIns="91410" tIns="45706" rIns="91410" bIns="45706"/>
          <a:lstStyle>
            <a:lvl1pPr>
              <a:defRPr/>
            </a:lvl1pPr>
          </a:lstStyle>
          <a:p>
            <a:endParaRPr lang="en-US" altLang="en-US">
              <a:solidFill>
                <a:prstClr val="black"/>
              </a:solidFill>
            </a:endParaRPr>
          </a:p>
        </p:txBody>
      </p:sp>
      <p:sp>
        <p:nvSpPr>
          <p:cNvPr id="7" name="Slide Number Placeholder 6"/>
          <p:cNvSpPr>
            <a:spLocks noGrp="1"/>
          </p:cNvSpPr>
          <p:nvPr>
            <p:ph type="sldNum" sz="quarter" idx="12"/>
          </p:nvPr>
        </p:nvSpPr>
        <p:spPr>
          <a:xfrm>
            <a:off x="7042150" y="6243638"/>
            <a:ext cx="1905000" cy="457200"/>
          </a:xfrm>
          <a:prstGeom prst="rect">
            <a:avLst/>
          </a:prstGeom>
        </p:spPr>
        <p:txBody>
          <a:bodyPr lIns="91410" tIns="45706" rIns="91410" bIns="45706"/>
          <a:lstStyle>
            <a:lvl1pPr>
              <a:defRPr/>
            </a:lvl1pPr>
          </a:lstStyle>
          <a:p>
            <a:fld id="{EE880643-CE47-4EFE-B182-40582D3086D0}"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1102214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40" y="214313"/>
            <a:ext cx="7793037" cy="1462087"/>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4"/>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4"/>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162050" y="6243638"/>
            <a:ext cx="1905000" cy="457200"/>
          </a:xfrm>
          <a:prstGeom prst="rect">
            <a:avLst/>
          </a:prstGeom>
        </p:spPr>
        <p:txBody>
          <a:bodyPr lIns="91410" tIns="45706" rIns="91410" bIns="45706"/>
          <a:lstStyle>
            <a:lvl1pPr>
              <a:defRPr/>
            </a:lvl1pPr>
          </a:lstStyle>
          <a:p>
            <a:endParaRPr lang="en-US" altLang="en-US">
              <a:solidFill>
                <a:prstClr val="black"/>
              </a:solidFill>
            </a:endParaRPr>
          </a:p>
        </p:txBody>
      </p:sp>
      <p:sp>
        <p:nvSpPr>
          <p:cNvPr id="6" name="Footer Placeholder 5"/>
          <p:cNvSpPr>
            <a:spLocks noGrp="1"/>
          </p:cNvSpPr>
          <p:nvPr>
            <p:ph type="ftr" sz="quarter" idx="11"/>
          </p:nvPr>
        </p:nvSpPr>
        <p:spPr>
          <a:xfrm>
            <a:off x="3657600" y="6243638"/>
            <a:ext cx="2895600" cy="457200"/>
          </a:xfrm>
          <a:prstGeom prst="rect">
            <a:avLst/>
          </a:prstGeom>
        </p:spPr>
        <p:txBody>
          <a:bodyPr lIns="91410" tIns="45706" rIns="91410" bIns="45706"/>
          <a:lstStyle>
            <a:lvl1pPr>
              <a:defRPr/>
            </a:lvl1pPr>
          </a:lstStyle>
          <a:p>
            <a:endParaRPr lang="en-US" altLang="en-US">
              <a:solidFill>
                <a:prstClr val="black"/>
              </a:solidFill>
            </a:endParaRPr>
          </a:p>
        </p:txBody>
      </p:sp>
      <p:sp>
        <p:nvSpPr>
          <p:cNvPr id="7" name="Slide Number Placeholder 6"/>
          <p:cNvSpPr>
            <a:spLocks noGrp="1"/>
          </p:cNvSpPr>
          <p:nvPr>
            <p:ph type="sldNum" sz="quarter" idx="12"/>
          </p:nvPr>
        </p:nvSpPr>
        <p:spPr>
          <a:xfrm>
            <a:off x="7042150" y="6243638"/>
            <a:ext cx="1905000" cy="457200"/>
          </a:xfrm>
          <a:prstGeom prst="rect">
            <a:avLst/>
          </a:prstGeom>
        </p:spPr>
        <p:txBody>
          <a:bodyPr lIns="91410" tIns="45706" rIns="91410" bIns="45706"/>
          <a:lstStyle>
            <a:lvl1pPr>
              <a:defRPr/>
            </a:lvl1pPr>
          </a:lstStyle>
          <a:p>
            <a:fld id="{B9C29AB7-F91E-40A0-8E9F-7A04EF80FC2F}"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702252056"/>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6682938"/>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87"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GB" sz="3200" b="0" strike="noStrike" spc="-1">
              <a:latin typeface="Arial"/>
            </a:endParaRPr>
          </a:p>
        </p:txBody>
      </p:sp>
    </p:spTree>
    <p:extLst>
      <p:ext uri="{BB962C8B-B14F-4D97-AF65-F5344CB8AC3E}">
        <p14:creationId xmlns:p14="http://schemas.microsoft.com/office/powerpoint/2010/main" val="3476682916"/>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8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7314266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65613899"/>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9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92" name="PlaceHolder 3"/>
          <p:cNvSpPr>
            <a:spLocks noGrp="1"/>
          </p:cNvSpPr>
          <p:nvPr>
            <p:ph type="body"/>
          </p:nvPr>
        </p:nvSpPr>
        <p:spPr>
          <a:xfrm>
            <a:off x="4674242" y="1604520"/>
            <a:ext cx="4015800" cy="397728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83294601"/>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Tree>
    <p:extLst>
      <p:ext uri="{BB962C8B-B14F-4D97-AF65-F5344CB8AC3E}">
        <p14:creationId xmlns:p14="http://schemas.microsoft.com/office/powerpoint/2010/main" val="3278607228"/>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4"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GB" sz="3200" b="0" strike="noStrike" spc="-1">
              <a:latin typeface="Arial"/>
            </a:endParaRPr>
          </a:p>
        </p:txBody>
      </p:sp>
    </p:spTree>
    <p:extLst>
      <p:ext uri="{BB962C8B-B14F-4D97-AF65-F5344CB8AC3E}">
        <p14:creationId xmlns:p14="http://schemas.microsoft.com/office/powerpoint/2010/main" val="3758169991"/>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9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97" name="PlaceHolder 3"/>
          <p:cNvSpPr>
            <a:spLocks noGrp="1"/>
          </p:cNvSpPr>
          <p:nvPr>
            <p:ph type="body"/>
          </p:nvPr>
        </p:nvSpPr>
        <p:spPr>
          <a:xfrm>
            <a:off x="4674242" y="1604520"/>
            <a:ext cx="4015800" cy="3977280"/>
          </a:xfrm>
          <a:prstGeom prst="rect">
            <a:avLst/>
          </a:prstGeom>
        </p:spPr>
        <p:txBody>
          <a:bodyPr lIns="0" tIns="0" rIns="0" bIns="0">
            <a:normAutofit/>
          </a:bodyPr>
          <a:lstStyle/>
          <a:p>
            <a:endParaRPr lang="en-GB" sz="3200" b="0" strike="noStrike" spc="-1">
              <a:latin typeface="Arial"/>
            </a:endParaRPr>
          </a:p>
        </p:txBody>
      </p:sp>
      <p:sp>
        <p:nvSpPr>
          <p:cNvPr id="9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590081817"/>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0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101" name="PlaceHolder 3"/>
          <p:cNvSpPr>
            <a:spLocks noGrp="1"/>
          </p:cNvSpPr>
          <p:nvPr>
            <p:ph type="body"/>
          </p:nvPr>
        </p:nvSpPr>
        <p:spPr>
          <a:xfrm>
            <a:off x="4674242" y="1604520"/>
            <a:ext cx="4015800" cy="1896840"/>
          </a:xfrm>
          <a:prstGeom prst="rect">
            <a:avLst/>
          </a:prstGeom>
        </p:spPr>
        <p:txBody>
          <a:bodyPr lIns="0" tIns="0" rIns="0" bIns="0">
            <a:normAutofit/>
          </a:bodyPr>
          <a:lstStyle/>
          <a:p>
            <a:endParaRPr lang="en-GB" sz="3200" b="0" strike="noStrike" spc="-1">
              <a:latin typeface="Arial"/>
            </a:endParaRPr>
          </a:p>
        </p:txBody>
      </p:sp>
      <p:sp>
        <p:nvSpPr>
          <p:cNvPr id="102" name="PlaceHolder 4"/>
          <p:cNvSpPr>
            <a:spLocks noGrp="1"/>
          </p:cNvSpPr>
          <p:nvPr>
            <p:ph type="body"/>
          </p:nvPr>
        </p:nvSpPr>
        <p:spPr>
          <a:xfrm>
            <a:off x="4674242" y="3682080"/>
            <a:ext cx="40158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1855777063"/>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0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105" name="PlaceHolder 3"/>
          <p:cNvSpPr>
            <a:spLocks noGrp="1"/>
          </p:cNvSpPr>
          <p:nvPr>
            <p:ph type="body"/>
          </p:nvPr>
        </p:nvSpPr>
        <p:spPr>
          <a:xfrm>
            <a:off x="4674242" y="1604520"/>
            <a:ext cx="4015800" cy="1896840"/>
          </a:xfrm>
          <a:prstGeom prst="rect">
            <a:avLst/>
          </a:prstGeom>
        </p:spPr>
        <p:txBody>
          <a:bodyPr lIns="0" tIns="0" rIns="0" bIns="0">
            <a:normAutofit/>
          </a:bodyPr>
          <a:lstStyle/>
          <a:p>
            <a:endParaRPr lang="en-GB" sz="3200" b="0" strike="noStrike" spc="-1">
              <a:latin typeface="Arial"/>
            </a:endParaRPr>
          </a:p>
        </p:txBody>
      </p:sp>
      <p:sp>
        <p:nvSpPr>
          <p:cNvPr id="10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3925029636"/>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0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latin typeface="Arial"/>
            </a:endParaRPr>
          </a:p>
        </p:txBody>
      </p:sp>
      <p:sp>
        <p:nvSpPr>
          <p:cNvPr id="10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2956238497"/>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1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112" name="PlaceHolder 3"/>
          <p:cNvSpPr>
            <a:spLocks noGrp="1"/>
          </p:cNvSpPr>
          <p:nvPr>
            <p:ph type="body"/>
          </p:nvPr>
        </p:nvSpPr>
        <p:spPr>
          <a:xfrm>
            <a:off x="4674242" y="1604520"/>
            <a:ext cx="4015800" cy="1896840"/>
          </a:xfrm>
          <a:prstGeom prst="rect">
            <a:avLst/>
          </a:prstGeom>
        </p:spPr>
        <p:txBody>
          <a:bodyPr lIns="0" tIns="0" rIns="0" bIns="0">
            <a:normAutofit/>
          </a:bodyPr>
          <a:lstStyle/>
          <a:p>
            <a:endParaRPr lang="en-GB" sz="3200" b="0" strike="noStrike" spc="-1">
              <a:latin typeface="Arial"/>
            </a:endParaRPr>
          </a:p>
        </p:txBody>
      </p:sp>
      <p:sp>
        <p:nvSpPr>
          <p:cNvPr id="11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
        <p:nvSpPr>
          <p:cNvPr id="114" name="PlaceHolder 5"/>
          <p:cNvSpPr>
            <a:spLocks noGrp="1"/>
          </p:cNvSpPr>
          <p:nvPr>
            <p:ph type="body"/>
          </p:nvPr>
        </p:nvSpPr>
        <p:spPr>
          <a:xfrm>
            <a:off x="4674242" y="3682080"/>
            <a:ext cx="40158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1547030806"/>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latin typeface="Arial"/>
            </a:endParaRPr>
          </a:p>
        </p:txBody>
      </p:sp>
      <p:sp>
        <p:nvSpPr>
          <p:cNvPr id="11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GB" sz="3200" b="0" strike="noStrike" spc="-1">
              <a:latin typeface="Arial"/>
            </a:endParaRPr>
          </a:p>
        </p:txBody>
      </p:sp>
      <p:sp>
        <p:nvSpPr>
          <p:cNvPr id="11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GB" sz="3200" b="0" strike="noStrike" spc="-1">
              <a:latin typeface="Arial"/>
            </a:endParaRPr>
          </a:p>
        </p:txBody>
      </p:sp>
      <p:sp>
        <p:nvSpPr>
          <p:cNvPr id="11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GB" sz="3200" b="0" strike="noStrike" spc="-1">
              <a:latin typeface="Arial"/>
            </a:endParaRPr>
          </a:p>
        </p:txBody>
      </p:sp>
      <p:sp>
        <p:nvSpPr>
          <p:cNvPr id="11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GB" sz="3200" b="0" strike="noStrike" spc="-1">
              <a:latin typeface="Arial"/>
            </a:endParaRPr>
          </a:p>
        </p:txBody>
      </p:sp>
      <p:sp>
        <p:nvSpPr>
          <p:cNvPr id="12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GB" sz="3200" b="0" strike="noStrike" spc="-1">
              <a:latin typeface="Arial"/>
            </a:endParaRPr>
          </a:p>
        </p:txBody>
      </p:sp>
      <p:sp>
        <p:nvSpPr>
          <p:cNvPr id="12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GB" sz="3200" b="0" strike="noStrike" spc="-1">
              <a:latin typeface="Arial"/>
            </a:endParaRPr>
          </a:p>
        </p:txBody>
      </p:sp>
    </p:spTree>
    <p:extLst>
      <p:ext uri="{BB962C8B-B14F-4D97-AF65-F5344CB8AC3E}">
        <p14:creationId xmlns:p14="http://schemas.microsoft.com/office/powerpoint/2010/main" val="4204680855"/>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5474216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18994617"/>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86215478"/>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3"/>
            <a:ext cx="7771680" cy="1362383"/>
          </a:xfrm>
        </p:spPr>
        <p:txBody>
          <a:bodyPr anchor="t"/>
          <a:lstStyle>
            <a:lvl1pPr algn="l">
              <a:defRPr sz="3600" b="1" cap="all"/>
            </a:lvl1pPr>
          </a:lstStyle>
          <a:p>
            <a:r>
              <a:rPr lang="en-US" smtClean="0"/>
              <a:t>Click to edit Master title style</a:t>
            </a:r>
            <a:endParaRPr lang="en-GB"/>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Tree>
    <p:extLst>
      <p:ext uri="{BB962C8B-B14F-4D97-AF65-F5344CB8AC3E}">
        <p14:creationId xmlns:p14="http://schemas.microsoft.com/office/powerpoint/2010/main" val="3886866672"/>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71040" y="1906761"/>
            <a:ext cx="383328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2561" y="1906761"/>
            <a:ext cx="383472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429758"/>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0"/>
            <a:ext cx="8229600" cy="1142039"/>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88132349"/>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207420989"/>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3735430"/>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GB"/>
          </a:p>
        </p:txBody>
      </p:sp>
      <p:sp>
        <p:nvSpPr>
          <p:cNvPr id="3" name="Content Placeholder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Tree>
    <p:extLst>
      <p:ext uri="{BB962C8B-B14F-4D97-AF65-F5344CB8AC3E}">
        <p14:creationId xmlns:p14="http://schemas.microsoft.com/office/powerpoint/2010/main" val="43291106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5"/>
            <a:ext cx="5486400" cy="567420"/>
          </a:xfrm>
        </p:spPr>
        <p:txBody>
          <a:bodyPr anchor="b"/>
          <a:lstStyle>
            <a:lvl1pPr algn="l">
              <a:defRPr sz="1800" b="1"/>
            </a:lvl1pPr>
          </a:lstStyle>
          <a:p>
            <a:r>
              <a:rPr lang="en-US" smtClean="0"/>
              <a:t>Click to edit Master title style</a:t>
            </a:r>
            <a:endParaRPr lang="en-GB"/>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endParaRPr lang="en-GB"/>
          </a:p>
        </p:txBody>
      </p:sp>
      <p:sp>
        <p:nvSpPr>
          <p:cNvPr id="4" name="Text Placeholder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Tree>
    <p:extLst>
      <p:ext uri="{BB962C8B-B14F-4D97-AF65-F5344CB8AC3E}">
        <p14:creationId xmlns:p14="http://schemas.microsoft.com/office/powerpoint/2010/main" val="73546594"/>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88193816"/>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6081" y="568860"/>
            <a:ext cx="1951200" cy="565691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71040" y="568860"/>
            <a:ext cx="5716800" cy="56569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43883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059" indent="0">
              <a:buNone/>
              <a:defRPr sz="1800">
                <a:solidFill>
                  <a:schemeClr val="tx1">
                    <a:tint val="75000"/>
                  </a:schemeClr>
                </a:solidFill>
              </a:defRPr>
            </a:lvl2pPr>
            <a:lvl3pPr marL="914116" indent="0">
              <a:buNone/>
              <a:defRPr sz="1600">
                <a:solidFill>
                  <a:schemeClr val="tx1">
                    <a:tint val="75000"/>
                  </a:schemeClr>
                </a:solidFill>
              </a:defRPr>
            </a:lvl3pPr>
            <a:lvl4pPr marL="1371174" indent="0">
              <a:buNone/>
              <a:defRPr sz="1400">
                <a:solidFill>
                  <a:schemeClr val="tx1">
                    <a:tint val="75000"/>
                  </a:schemeClr>
                </a:solidFill>
              </a:defRPr>
            </a:lvl4pPr>
            <a:lvl5pPr marL="1828231" indent="0">
              <a:buNone/>
              <a:defRPr sz="1400">
                <a:solidFill>
                  <a:schemeClr val="tx1">
                    <a:tint val="75000"/>
                  </a:schemeClr>
                </a:solidFill>
              </a:defRPr>
            </a:lvl5pPr>
            <a:lvl6pPr marL="2285289" indent="0">
              <a:buNone/>
              <a:defRPr sz="1400">
                <a:solidFill>
                  <a:schemeClr val="tx1">
                    <a:tint val="75000"/>
                  </a:schemeClr>
                </a:solidFill>
              </a:defRPr>
            </a:lvl6pPr>
            <a:lvl7pPr marL="2742346" indent="0">
              <a:buNone/>
              <a:defRPr sz="1400">
                <a:solidFill>
                  <a:schemeClr val="tx1">
                    <a:tint val="75000"/>
                  </a:schemeClr>
                </a:solidFill>
              </a:defRPr>
            </a:lvl7pPr>
            <a:lvl8pPr marL="3199404" indent="0">
              <a:buNone/>
              <a:defRPr sz="1400">
                <a:solidFill>
                  <a:schemeClr val="tx1">
                    <a:tint val="75000"/>
                  </a:schemeClr>
                </a:solidFill>
              </a:defRPr>
            </a:lvl8pPr>
            <a:lvl9pPr marL="365646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15516111"/>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772949689"/>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10418303"/>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2996969"/>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07888074"/>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27781475"/>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820651812"/>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739549"/>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0262100"/>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0088706"/>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4702013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19002966"/>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18056710"/>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311993334"/>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96E7ED6-5E65-47D9-9EBD-9C54BFC9F01E}" type="datetime1">
              <a:rPr lang="en-US"/>
              <a:pPr>
                <a:defRPr/>
              </a:pPr>
              <a:t>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F26C9D-FD11-42C6-A8F9-49C33A062493}" type="slidenum">
              <a:rPr lang="en-US"/>
              <a:pPr>
                <a:defRPr/>
              </a:pPr>
              <a:t>‹#›</a:t>
            </a:fld>
            <a:endParaRPr lang="en-US"/>
          </a:p>
        </p:txBody>
      </p:sp>
    </p:spTree>
    <p:extLst>
      <p:ext uri="{BB962C8B-B14F-4D97-AF65-F5344CB8AC3E}">
        <p14:creationId xmlns:p14="http://schemas.microsoft.com/office/powerpoint/2010/main" val="3942214474"/>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941365-4885-4E14-9D12-F2045830C323}" type="datetime1">
              <a:rPr lang="en-US"/>
              <a:pPr>
                <a:defRPr/>
              </a:pPr>
              <a:t>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4DCE88-90E1-4148-8901-A2620217A0FB}" type="slidenum">
              <a:rPr lang="en-US"/>
              <a:pPr>
                <a:defRPr/>
              </a:pPr>
              <a:t>‹#›</a:t>
            </a:fld>
            <a:endParaRPr lang="en-US"/>
          </a:p>
        </p:txBody>
      </p:sp>
    </p:spTree>
    <p:extLst>
      <p:ext uri="{BB962C8B-B14F-4D97-AF65-F5344CB8AC3E}">
        <p14:creationId xmlns:p14="http://schemas.microsoft.com/office/powerpoint/2010/main" val="1542953482"/>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BF0452-FA17-448E-B8B9-5AB394B78255}" type="datetime1">
              <a:rPr lang="en-US"/>
              <a:pPr>
                <a:defRPr/>
              </a:pPr>
              <a:t>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380E64A-4BC4-47E3-B52A-EBE99F4D0DE5}" type="slidenum">
              <a:rPr lang="en-US"/>
              <a:pPr>
                <a:defRPr/>
              </a:pPr>
              <a:t>‹#›</a:t>
            </a:fld>
            <a:endParaRPr lang="en-US"/>
          </a:p>
        </p:txBody>
      </p:sp>
    </p:spTree>
    <p:extLst>
      <p:ext uri="{BB962C8B-B14F-4D97-AF65-F5344CB8AC3E}">
        <p14:creationId xmlns:p14="http://schemas.microsoft.com/office/powerpoint/2010/main" val="466760342"/>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F752914-1D65-42A5-94E7-DE40B6B51358}" type="datetime1">
              <a:rPr lang="en-US"/>
              <a:pPr>
                <a:defRPr/>
              </a:pPr>
              <a:t>2/28/2020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22B962-B107-4A08-A3B4-A4594C2316D9}" type="slidenum">
              <a:rPr lang="en-US"/>
              <a:pPr>
                <a:defRPr/>
              </a:pPr>
              <a:t>‹#›</a:t>
            </a:fld>
            <a:endParaRPr lang="en-US"/>
          </a:p>
        </p:txBody>
      </p:sp>
    </p:spTree>
    <p:extLst>
      <p:ext uri="{BB962C8B-B14F-4D97-AF65-F5344CB8AC3E}">
        <p14:creationId xmlns:p14="http://schemas.microsoft.com/office/powerpoint/2010/main" val="2667556270"/>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A971922-9FA9-4C9D-8624-0C8FAE261F0E}" type="datetime1">
              <a:rPr lang="en-US"/>
              <a:pPr>
                <a:defRPr/>
              </a:pPr>
              <a:t>2/28/2020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D3C1E7-A000-4417-9E7F-2A9C310D89F2}" type="slidenum">
              <a:rPr lang="en-US"/>
              <a:pPr>
                <a:defRPr/>
              </a:pPr>
              <a:t>‹#›</a:t>
            </a:fld>
            <a:endParaRPr lang="en-US"/>
          </a:p>
        </p:txBody>
      </p:sp>
    </p:spTree>
    <p:extLst>
      <p:ext uri="{BB962C8B-B14F-4D97-AF65-F5344CB8AC3E}">
        <p14:creationId xmlns:p14="http://schemas.microsoft.com/office/powerpoint/2010/main" val="1978012515"/>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91030A3-7F87-4E5F-B660-50C628EF6002}" type="datetime1">
              <a:rPr lang="en-US"/>
              <a:pPr>
                <a:defRPr/>
              </a:pPr>
              <a:t>2/28/2020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075B1FD-3367-4C52-B61C-62A2611DF56A}" type="slidenum">
              <a:rPr lang="en-US"/>
              <a:pPr>
                <a:defRPr/>
              </a:pPr>
              <a:t>‹#›</a:t>
            </a:fld>
            <a:endParaRPr lang="en-US"/>
          </a:p>
        </p:txBody>
      </p:sp>
    </p:spTree>
    <p:extLst>
      <p:ext uri="{BB962C8B-B14F-4D97-AF65-F5344CB8AC3E}">
        <p14:creationId xmlns:p14="http://schemas.microsoft.com/office/powerpoint/2010/main" val="1421850207"/>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CDA76E1-EED3-4F88-BEB9-337688B99E26}" type="datetime1">
              <a:rPr lang="en-US"/>
              <a:pPr>
                <a:defRPr/>
              </a:pPr>
              <a:t>2/28/2020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6FD6C32-B806-44AB-87E4-4B57234D048A}" type="slidenum">
              <a:rPr lang="en-US"/>
              <a:pPr>
                <a:defRPr/>
              </a:pPr>
              <a:t>‹#›</a:t>
            </a:fld>
            <a:endParaRPr lang="en-US"/>
          </a:p>
        </p:txBody>
      </p:sp>
    </p:spTree>
    <p:extLst>
      <p:ext uri="{BB962C8B-B14F-4D97-AF65-F5344CB8AC3E}">
        <p14:creationId xmlns:p14="http://schemas.microsoft.com/office/powerpoint/2010/main" val="2307096380"/>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7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A1B378-4B93-4D00-9B2D-B6DD568535A6}" type="datetime1">
              <a:rPr lang="en-US"/>
              <a:pPr>
                <a:defRPr/>
              </a:pPr>
              <a:t>2/28/2020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8417AE-DFE7-40D1-83B6-AC27933858F6}" type="slidenum">
              <a:rPr lang="en-US"/>
              <a:pPr>
                <a:defRPr/>
              </a:pPr>
              <a:t>‹#›</a:t>
            </a:fld>
            <a:endParaRPr lang="en-US"/>
          </a:p>
        </p:txBody>
      </p:sp>
    </p:spTree>
    <p:extLst>
      <p:ext uri="{BB962C8B-B14F-4D97-AF65-F5344CB8AC3E}">
        <p14:creationId xmlns:p14="http://schemas.microsoft.com/office/powerpoint/2010/main" val="34484380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3914388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9FAC96E-73AF-49AB-AB88-A6A2DCBB4532}" type="datetime1">
              <a:rPr lang="en-US"/>
              <a:pPr>
                <a:defRPr/>
              </a:pPr>
              <a:t>2/28/2020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441017-B6D9-4E02-8083-54C5E88FC55D}" type="slidenum">
              <a:rPr lang="en-US"/>
              <a:pPr>
                <a:defRPr/>
              </a:pPr>
              <a:t>‹#›</a:t>
            </a:fld>
            <a:endParaRPr lang="en-US"/>
          </a:p>
        </p:txBody>
      </p:sp>
    </p:spTree>
    <p:extLst>
      <p:ext uri="{BB962C8B-B14F-4D97-AF65-F5344CB8AC3E}">
        <p14:creationId xmlns:p14="http://schemas.microsoft.com/office/powerpoint/2010/main" val="168003067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B2517E-B31A-4EAA-85FD-9C6883FFA746}" type="datetime1">
              <a:rPr lang="en-US"/>
              <a:pPr>
                <a:defRPr/>
              </a:pPr>
              <a:t>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AE542D-BF6F-4737-AC44-6CC0B7D7EB6A}" type="slidenum">
              <a:rPr lang="en-US"/>
              <a:pPr>
                <a:defRPr/>
              </a:pPr>
              <a:t>‹#›</a:t>
            </a:fld>
            <a:endParaRPr lang="en-US"/>
          </a:p>
        </p:txBody>
      </p:sp>
    </p:spTree>
    <p:extLst>
      <p:ext uri="{BB962C8B-B14F-4D97-AF65-F5344CB8AC3E}">
        <p14:creationId xmlns:p14="http://schemas.microsoft.com/office/powerpoint/2010/main" val="241111819"/>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6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3B9287-99CB-42AF-8EE8-B8655DFF5CDE}" type="datetime1">
              <a:rPr lang="en-US"/>
              <a:pPr>
                <a:defRPr/>
              </a:pPr>
              <a:t>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E23B35-6CD1-48D7-9D96-7CB5DCB0BAAF}" type="slidenum">
              <a:rPr lang="en-US"/>
              <a:pPr>
                <a:defRPr/>
              </a:pPr>
              <a:t>‹#›</a:t>
            </a:fld>
            <a:endParaRPr lang="en-US"/>
          </a:p>
        </p:txBody>
      </p:sp>
    </p:spTree>
    <p:extLst>
      <p:ext uri="{BB962C8B-B14F-4D97-AF65-F5344CB8AC3E}">
        <p14:creationId xmlns:p14="http://schemas.microsoft.com/office/powerpoint/2010/main" val="5935396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348425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424826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105610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80066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339654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974546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645716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051012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073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288419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168934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2887321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827986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971068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27732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586377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08806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834328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242671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548621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056693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809121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980067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109585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376858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380772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60750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4523286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7500842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752071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598379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1964647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745514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635608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8089340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932078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10302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776583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7176480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449585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0137643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DB46C7-2B93-4DCA-B5F8-C7FBF1015E4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4915302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5022E2D-3244-455B-BCBA-6CB48C4479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0969407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2AA825F-219D-48EF-A2F8-A919DFD4C2D3}"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9752254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02ADCA-E999-4893-A1FA-B29E1E2D21E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1924274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C8E2FF-03B0-4606-8C20-A5EE45B2231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2698306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731C689-69AD-4539-9129-7661B1DD7AE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66590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2E90B7-E956-4F6E-AB46-3C6E2E1C887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948217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F1CF33-A574-40C0-A602-3D0B03A5E2B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85042570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DD52EE-4308-43A4-8081-0C5354D3B5F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707276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91"/>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6C41202-5805-4914-AD06-6C5EBEEC125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6338564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3"/>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B48A75-0CAE-4776-95A6-4B503823330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698300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9027B43-48A8-4E65-A478-A6E63CDE79D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1422045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3"/>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6C43356-5C28-45CD-A7CA-75C434B825C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3539106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338" name="Group 2"/>
          <p:cNvGrpSpPr>
            <a:grpSpLocks/>
          </p:cNvGrpSpPr>
          <p:nvPr/>
        </p:nvGrpSpPr>
        <p:grpSpPr bwMode="auto">
          <a:xfrm>
            <a:off x="3178" y="4267201"/>
            <a:ext cx="9140825" cy="2590800"/>
            <a:chOff x="2" y="2688"/>
            <a:chExt cx="5758" cy="1632"/>
          </a:xfrm>
        </p:grpSpPr>
        <p:sp>
          <p:nvSpPr>
            <p:cNvPr id="14339" name="Freeform 3"/>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Lst>
              <a:ahLst/>
              <a:cxnLst>
                <a:cxn ang="0">
                  <a:pos x="T0" y="T1"/>
                </a:cxn>
                <a:cxn ang="0">
                  <a:pos x="T2" y="T3"/>
                </a:cxn>
                <a:cxn ang="0">
                  <a:pos x="T4" y="T5"/>
                </a:cxn>
                <a:cxn ang="0">
                  <a:pos x="T6" y="T7"/>
                </a:cxn>
                <a:cxn ang="0">
                  <a:pos x="T8" y="T9"/>
                </a:cxn>
                <a:cxn ang="0">
                  <a:pos x="T10" y="T11"/>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grpSp>
          <p:nvGrpSpPr>
            <p:cNvPr id="14340" name="Group 4"/>
            <p:cNvGrpSpPr>
              <a:grpSpLocks/>
            </p:cNvGrpSpPr>
            <p:nvPr userDrawn="1"/>
          </p:nvGrpSpPr>
          <p:grpSpPr bwMode="auto">
            <a:xfrm>
              <a:off x="3528" y="3715"/>
              <a:ext cx="792" cy="521"/>
              <a:chOff x="3527" y="3715"/>
              <a:chExt cx="792" cy="521"/>
            </a:xfrm>
          </p:grpSpPr>
          <p:sp>
            <p:nvSpPr>
              <p:cNvPr id="1434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4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4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4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4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46" name="Freeform 10"/>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47" name="Freeform 11"/>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48" name="Freeform 12"/>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49" name="Freeform 13"/>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50" name="Freeform 14"/>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5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grpSp>
        <p:grpSp>
          <p:nvGrpSpPr>
            <p:cNvPr id="14352" name="Group 16"/>
            <p:cNvGrpSpPr>
              <a:grpSpLocks/>
            </p:cNvGrpSpPr>
            <p:nvPr userDrawn="1"/>
          </p:nvGrpSpPr>
          <p:grpSpPr bwMode="auto">
            <a:xfrm>
              <a:off x="1776" y="3631"/>
              <a:ext cx="1626" cy="683"/>
              <a:chOff x="1776" y="3631"/>
              <a:chExt cx="1626" cy="683"/>
            </a:xfrm>
          </p:grpSpPr>
          <p:sp>
            <p:nvSpPr>
              <p:cNvPr id="1435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5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5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5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5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5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5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6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61" name="Freeform 25"/>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2" name="Freeform 26"/>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3" name="Freeform 27"/>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4" name="Freeform 28"/>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5"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6"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7" name="Freeform 31"/>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8" name="Freeform 32"/>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69" name="Freeform 33"/>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0"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grpSp>
        <p:grpSp>
          <p:nvGrpSpPr>
            <p:cNvPr id="14371" name="Group 35"/>
            <p:cNvGrpSpPr>
              <a:grpSpLocks/>
            </p:cNvGrpSpPr>
            <p:nvPr userDrawn="1"/>
          </p:nvGrpSpPr>
          <p:grpSpPr bwMode="auto">
            <a:xfrm>
              <a:off x="4128" y="3360"/>
              <a:ext cx="1351" cy="821"/>
              <a:chOff x="4128" y="3360"/>
              <a:chExt cx="1351" cy="821"/>
            </a:xfrm>
          </p:grpSpPr>
          <p:sp>
            <p:nvSpPr>
              <p:cNvPr id="14372" name="Freeform 36"/>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3" name="Freeform 37"/>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4" name="Freeform 38"/>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5" name="Freeform 39"/>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6" name="Freeform 40"/>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7" name="Freeform 41"/>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8" name="Freeform 42"/>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79" name="Freeform 43"/>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80" name="Freeform 44"/>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81" name="Freeform 45"/>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82" name="Freeform 46"/>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8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8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8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8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8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8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grpSp>
        <p:grpSp>
          <p:nvGrpSpPr>
            <p:cNvPr id="14389" name="Group 53"/>
            <p:cNvGrpSpPr>
              <a:grpSpLocks/>
            </p:cNvGrpSpPr>
            <p:nvPr userDrawn="1"/>
          </p:nvGrpSpPr>
          <p:grpSpPr bwMode="auto">
            <a:xfrm>
              <a:off x="5280" y="3024"/>
              <a:ext cx="425" cy="258"/>
              <a:chOff x="5280" y="3024"/>
              <a:chExt cx="425" cy="258"/>
            </a:xfrm>
          </p:grpSpPr>
          <p:sp>
            <p:nvSpPr>
              <p:cNvPr id="14390" name="Freeform 54"/>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91" name="Freeform 55"/>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92" name="Freeform 56"/>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93" name="Freeform 57"/>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94" name="Freeform 58"/>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95" name="Freeform 59"/>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4396" name="Freeform 60"/>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grpSp>
            <p:nvGrpSpPr>
              <p:cNvPr id="14397" name="Group 61"/>
              <p:cNvGrpSpPr>
                <a:grpSpLocks/>
              </p:cNvGrpSpPr>
              <p:nvPr/>
            </p:nvGrpSpPr>
            <p:grpSpPr bwMode="auto">
              <a:xfrm>
                <a:off x="5381" y="3085"/>
                <a:ext cx="227" cy="132"/>
                <a:chOff x="5381" y="3085"/>
                <a:chExt cx="227" cy="132"/>
              </a:xfrm>
            </p:grpSpPr>
            <p:sp>
              <p:nvSpPr>
                <p:cNvPr id="1439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39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40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440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grpSp>
        </p:grpSp>
      </p:grpSp>
      <p:sp>
        <p:nvSpPr>
          <p:cNvPr id="14402" name="Rectangle 66"/>
          <p:cNvSpPr>
            <a:spLocks noGrp="1" noChangeArrowheads="1"/>
          </p:cNvSpPr>
          <p:nvPr>
            <p:ph type="ctrTitle" sz="quarter"/>
          </p:nvPr>
        </p:nvSpPr>
        <p:spPr>
          <a:xfrm>
            <a:off x="685800" y="1692275"/>
            <a:ext cx="7772400" cy="1736725"/>
          </a:xfrm>
        </p:spPr>
        <p:txBody>
          <a:bodyPr anchor="b"/>
          <a:lstStyle>
            <a:lvl1pPr>
              <a:defRPr sz="5400"/>
            </a:lvl1pPr>
          </a:lstStyle>
          <a:p>
            <a:pPr lvl="0"/>
            <a:r>
              <a:rPr lang="en-GB" altLang="en-US" noProof="0" smtClean="0"/>
              <a:t>Click to edit Master title style</a:t>
            </a:r>
          </a:p>
        </p:txBody>
      </p:sp>
      <p:sp>
        <p:nvSpPr>
          <p:cNvPr id="14403" name="Rectangle 67"/>
          <p:cNvSpPr>
            <a:spLocks noGrp="1" noChangeArrowheads="1"/>
          </p:cNvSpPr>
          <p:nvPr>
            <p:ph type="subTitle" sz="quarter" idx="1"/>
          </p:nvPr>
        </p:nvSpPr>
        <p:spPr>
          <a:xfrm>
            <a:off x="1371600" y="3886202"/>
            <a:ext cx="6400800" cy="1752600"/>
          </a:xfrm>
        </p:spPr>
        <p:txBody>
          <a:bodyPr/>
          <a:lstStyle>
            <a:lvl1pPr marL="0" indent="0" algn="ctr">
              <a:buFont typeface="Wingdings" pitchFamily="2" charset="2"/>
              <a:buNone/>
              <a:defRPr/>
            </a:lvl1pPr>
          </a:lstStyle>
          <a:p>
            <a:pPr lvl="0"/>
            <a:r>
              <a:rPr lang="en-GB" altLang="en-US" noProof="0" smtClean="0"/>
              <a:t>Click to edit Master subtitle style</a:t>
            </a:r>
          </a:p>
        </p:txBody>
      </p:sp>
      <p:sp>
        <p:nvSpPr>
          <p:cNvPr id="14404" name="Rectangle 68"/>
          <p:cNvSpPr>
            <a:spLocks noGrp="1" noChangeArrowheads="1"/>
          </p:cNvSpPr>
          <p:nvPr>
            <p:ph type="dt" sz="quarter" idx="2"/>
          </p:nvPr>
        </p:nvSpPr>
        <p:spPr>
          <a:xfrm>
            <a:off x="457200" y="6248400"/>
            <a:ext cx="2133600" cy="457200"/>
          </a:xfrm>
        </p:spPr>
        <p:txBody>
          <a:bodyPr/>
          <a:lstStyle>
            <a:lvl1pPr>
              <a:defRPr/>
            </a:lvl1pPr>
          </a:lstStyle>
          <a:p>
            <a:endParaRPr lang="en-GB" altLang="en-US">
              <a:solidFill>
                <a:srgbClr val="FFFFFF"/>
              </a:solidFill>
            </a:endParaRPr>
          </a:p>
        </p:txBody>
      </p:sp>
      <p:sp>
        <p:nvSpPr>
          <p:cNvPr id="14405" name="Rectangle 69"/>
          <p:cNvSpPr>
            <a:spLocks noGrp="1" noChangeArrowheads="1"/>
          </p:cNvSpPr>
          <p:nvPr>
            <p:ph type="ftr" sz="quarter" idx="3"/>
          </p:nvPr>
        </p:nvSpPr>
        <p:spPr>
          <a:xfrm>
            <a:off x="3124200" y="6248400"/>
            <a:ext cx="2895600" cy="457200"/>
          </a:xfrm>
        </p:spPr>
        <p:txBody>
          <a:bodyPr/>
          <a:lstStyle>
            <a:lvl1pPr>
              <a:defRPr/>
            </a:lvl1pPr>
          </a:lstStyle>
          <a:p>
            <a:endParaRPr lang="en-GB" altLang="en-US">
              <a:solidFill>
                <a:srgbClr val="FFFFFF"/>
              </a:solidFill>
            </a:endParaRPr>
          </a:p>
        </p:txBody>
      </p:sp>
      <p:sp>
        <p:nvSpPr>
          <p:cNvPr id="14406" name="Rectangle 70"/>
          <p:cNvSpPr>
            <a:spLocks noGrp="1" noChangeArrowheads="1"/>
          </p:cNvSpPr>
          <p:nvPr>
            <p:ph type="sldNum" sz="quarter" idx="4"/>
          </p:nvPr>
        </p:nvSpPr>
        <p:spPr>
          <a:xfrm>
            <a:off x="6553200" y="6248400"/>
            <a:ext cx="2133600" cy="457200"/>
          </a:xfrm>
        </p:spPr>
        <p:txBody>
          <a:bodyPr/>
          <a:lstStyle>
            <a:lvl1pPr>
              <a:defRPr/>
            </a:lvl1pPr>
          </a:lstStyle>
          <a:p>
            <a:fld id="{5D6BC2A3-E61C-4793-A543-241DC493A19A}"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594450487"/>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75FDAF20-2DFC-4078-9912-C8A7947A3EF2}"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09132579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5F85541-4EA8-42F9-A8AB-A4A6AC0C660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4279490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1F9DC28F-B30E-41A7-8894-D11447D73C2B}"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423223589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24CB30A2-1B59-4946-ACB4-BE908B9BF7AD}"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1690895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B76CB257-014B-4A2F-858C-FBF6CC848FC8}"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31292830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D470289B-D5B7-4EE5-8E4A-3644911F8F2F}"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03751167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CB595556-9B97-421E-9C84-D37F6D6E0208}"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38352613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6FECBD73-95B8-4761-BE31-5EB089EBE325}"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5704859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C0B8E771-E159-4606-B4CD-6FC343DD5A93}"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63276960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7813"/>
            <a:ext cx="2057400" cy="58483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80E79EEA-A68B-4DF3-A90B-BB63F3F79BC7}"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735869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E02C3F-7EDF-4FB4-B335-C374E176EFE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68341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5BD817-D850-41E6-8B9D-8A280105132C}"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30774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6" Type="http://schemas.openxmlformats.org/officeDocument/2006/relationships/theme" Target="../theme/theme10.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slideLayout" Target="../slideLayouts/slideLayout155.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2" Type="http://schemas.openxmlformats.org/officeDocument/2006/relationships/slideLayout" Target="../slideLayouts/slideLayout144.xml"/><Relationship Id="rId16" Type="http://schemas.openxmlformats.org/officeDocument/2006/relationships/theme" Target="../theme/theme11.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5" Type="http://schemas.openxmlformats.org/officeDocument/2006/relationships/slideLayout" Target="../slideLayouts/slideLayout157.xml"/><Relationship Id="rId10" Type="http://schemas.openxmlformats.org/officeDocument/2006/relationships/slideLayout" Target="../slideLayouts/slideLayout152.xml"/><Relationship Id="rId4" Type="http://schemas.openxmlformats.org/officeDocument/2006/relationships/slideLayout" Target="../slideLayouts/slideLayout146.xml"/><Relationship Id="rId9" Type="http://schemas.openxmlformats.org/officeDocument/2006/relationships/slideLayout" Target="../slideLayouts/slideLayout151.xml"/><Relationship Id="rId14" Type="http://schemas.openxmlformats.org/officeDocument/2006/relationships/slideLayout" Target="../slideLayouts/slideLayout15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slideLayout" Target="../slideLayouts/slideLayout170.xml"/><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slideLayout" Target="../slideLayouts/slideLayout169.xml"/><Relationship Id="rId2" Type="http://schemas.openxmlformats.org/officeDocument/2006/relationships/slideLayout" Target="../slideLayouts/slideLayout159.xml"/><Relationship Id="rId16" Type="http://schemas.openxmlformats.org/officeDocument/2006/relationships/theme" Target="../theme/theme12.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5" Type="http://schemas.openxmlformats.org/officeDocument/2006/relationships/slideLayout" Target="../slideLayouts/slideLayout17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 Id="rId14" Type="http://schemas.openxmlformats.org/officeDocument/2006/relationships/slideLayout" Target="../slideLayouts/slideLayout17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0.xml"/><Relationship Id="rId13" Type="http://schemas.openxmlformats.org/officeDocument/2006/relationships/slideLayout" Target="../slideLayouts/slideLayout185.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12" Type="http://schemas.openxmlformats.org/officeDocument/2006/relationships/slideLayout" Target="../slideLayouts/slideLayout184.xml"/><Relationship Id="rId2" Type="http://schemas.openxmlformats.org/officeDocument/2006/relationships/slideLayout" Target="../slideLayouts/slideLayout174.xml"/><Relationship Id="rId16" Type="http://schemas.openxmlformats.org/officeDocument/2006/relationships/theme" Target="../theme/theme13.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11" Type="http://schemas.openxmlformats.org/officeDocument/2006/relationships/slideLayout" Target="../slideLayouts/slideLayout183.xml"/><Relationship Id="rId5" Type="http://schemas.openxmlformats.org/officeDocument/2006/relationships/slideLayout" Target="../slideLayouts/slideLayout177.xml"/><Relationship Id="rId15" Type="http://schemas.openxmlformats.org/officeDocument/2006/relationships/slideLayout" Target="../slideLayouts/slideLayout187.xml"/><Relationship Id="rId10" Type="http://schemas.openxmlformats.org/officeDocument/2006/relationships/slideLayout" Target="../slideLayouts/slideLayout182.xml"/><Relationship Id="rId4" Type="http://schemas.openxmlformats.org/officeDocument/2006/relationships/slideLayout" Target="../slideLayouts/slideLayout176.xml"/><Relationship Id="rId9" Type="http://schemas.openxmlformats.org/officeDocument/2006/relationships/slideLayout" Target="../slideLayouts/slideLayout181.xml"/><Relationship Id="rId14" Type="http://schemas.openxmlformats.org/officeDocument/2006/relationships/slideLayout" Target="../slideLayouts/slideLayout18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theme" Target="../theme/theme14.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slideLayout" Target="../slideLayouts/slideLayout20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10.xml"/><Relationship Id="rId13" Type="http://schemas.openxmlformats.org/officeDocument/2006/relationships/slideLayout" Target="../slideLayouts/slideLayout215.xml"/><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slideLayout" Target="../slideLayouts/slideLayout214.xml"/><Relationship Id="rId2" Type="http://schemas.openxmlformats.org/officeDocument/2006/relationships/slideLayout" Target="../slideLayouts/slideLayout204.xml"/><Relationship Id="rId16" Type="http://schemas.openxmlformats.org/officeDocument/2006/relationships/theme" Target="../theme/theme15.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5" Type="http://schemas.openxmlformats.org/officeDocument/2006/relationships/slideLayout" Target="../slideLayouts/slideLayout21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 Id="rId14" Type="http://schemas.openxmlformats.org/officeDocument/2006/relationships/slideLayout" Target="../slideLayouts/slideLayout216.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slideLayout" Target="../slideLayouts/slideLayout230.xml"/><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slideLayout" Target="../slideLayouts/slideLayout229.xml"/><Relationship Id="rId2" Type="http://schemas.openxmlformats.org/officeDocument/2006/relationships/slideLayout" Target="../slideLayouts/slideLayout219.xml"/><Relationship Id="rId16" Type="http://schemas.openxmlformats.org/officeDocument/2006/relationships/theme" Target="../theme/theme16.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5" Type="http://schemas.openxmlformats.org/officeDocument/2006/relationships/slideLayout" Target="../slideLayouts/slideLayout232.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 Id="rId14" Type="http://schemas.openxmlformats.org/officeDocument/2006/relationships/slideLayout" Target="../slideLayouts/slideLayout23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40.xml"/><Relationship Id="rId13" Type="http://schemas.openxmlformats.org/officeDocument/2006/relationships/slideLayout" Target="../slideLayouts/slideLayout245.xml"/><Relationship Id="rId3" Type="http://schemas.openxmlformats.org/officeDocument/2006/relationships/slideLayout" Target="../slideLayouts/slideLayout235.xml"/><Relationship Id="rId7" Type="http://schemas.openxmlformats.org/officeDocument/2006/relationships/slideLayout" Target="../slideLayouts/slideLayout239.xml"/><Relationship Id="rId12" Type="http://schemas.openxmlformats.org/officeDocument/2006/relationships/slideLayout" Target="../slideLayouts/slideLayout244.xml"/><Relationship Id="rId2" Type="http://schemas.openxmlformats.org/officeDocument/2006/relationships/slideLayout" Target="../slideLayouts/slideLayout234.xml"/><Relationship Id="rId16" Type="http://schemas.openxmlformats.org/officeDocument/2006/relationships/theme" Target="../theme/theme17.xml"/><Relationship Id="rId1" Type="http://schemas.openxmlformats.org/officeDocument/2006/relationships/slideLayout" Target="../slideLayouts/slideLayout233.xml"/><Relationship Id="rId6" Type="http://schemas.openxmlformats.org/officeDocument/2006/relationships/slideLayout" Target="../slideLayouts/slideLayout238.xml"/><Relationship Id="rId11" Type="http://schemas.openxmlformats.org/officeDocument/2006/relationships/slideLayout" Target="../slideLayouts/slideLayout243.xml"/><Relationship Id="rId5" Type="http://schemas.openxmlformats.org/officeDocument/2006/relationships/slideLayout" Target="../slideLayouts/slideLayout237.xml"/><Relationship Id="rId15" Type="http://schemas.openxmlformats.org/officeDocument/2006/relationships/slideLayout" Target="../slideLayouts/slideLayout247.xml"/><Relationship Id="rId10" Type="http://schemas.openxmlformats.org/officeDocument/2006/relationships/slideLayout" Target="../slideLayouts/slideLayout242.xml"/><Relationship Id="rId4" Type="http://schemas.openxmlformats.org/officeDocument/2006/relationships/slideLayout" Target="../slideLayouts/slideLayout236.xml"/><Relationship Id="rId9" Type="http://schemas.openxmlformats.org/officeDocument/2006/relationships/slideLayout" Target="../slideLayouts/slideLayout241.xml"/><Relationship Id="rId14" Type="http://schemas.openxmlformats.org/officeDocument/2006/relationships/slideLayout" Target="../slideLayouts/slideLayout246.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55.xml"/><Relationship Id="rId13" Type="http://schemas.openxmlformats.org/officeDocument/2006/relationships/slideLayout" Target="../slideLayouts/slideLayout260.xml"/><Relationship Id="rId3" Type="http://schemas.openxmlformats.org/officeDocument/2006/relationships/slideLayout" Target="../slideLayouts/slideLayout250.xml"/><Relationship Id="rId7" Type="http://schemas.openxmlformats.org/officeDocument/2006/relationships/slideLayout" Target="../slideLayouts/slideLayout254.xml"/><Relationship Id="rId12" Type="http://schemas.openxmlformats.org/officeDocument/2006/relationships/slideLayout" Target="../slideLayouts/slideLayout259.xml"/><Relationship Id="rId2" Type="http://schemas.openxmlformats.org/officeDocument/2006/relationships/slideLayout" Target="../slideLayouts/slideLayout249.xml"/><Relationship Id="rId16" Type="http://schemas.openxmlformats.org/officeDocument/2006/relationships/theme" Target="../theme/theme18.xml"/><Relationship Id="rId1" Type="http://schemas.openxmlformats.org/officeDocument/2006/relationships/slideLayout" Target="../slideLayouts/slideLayout248.xml"/><Relationship Id="rId6" Type="http://schemas.openxmlformats.org/officeDocument/2006/relationships/slideLayout" Target="../slideLayouts/slideLayout253.xml"/><Relationship Id="rId11" Type="http://schemas.openxmlformats.org/officeDocument/2006/relationships/slideLayout" Target="../slideLayouts/slideLayout258.xml"/><Relationship Id="rId5" Type="http://schemas.openxmlformats.org/officeDocument/2006/relationships/slideLayout" Target="../slideLayouts/slideLayout252.xml"/><Relationship Id="rId15" Type="http://schemas.openxmlformats.org/officeDocument/2006/relationships/slideLayout" Target="../slideLayouts/slideLayout262.xml"/><Relationship Id="rId10" Type="http://schemas.openxmlformats.org/officeDocument/2006/relationships/slideLayout" Target="../slideLayouts/slideLayout257.xml"/><Relationship Id="rId4" Type="http://schemas.openxmlformats.org/officeDocument/2006/relationships/slideLayout" Target="../slideLayouts/slideLayout251.xml"/><Relationship Id="rId9" Type="http://schemas.openxmlformats.org/officeDocument/2006/relationships/slideLayout" Target="../slideLayouts/slideLayout256.xml"/><Relationship Id="rId14" Type="http://schemas.openxmlformats.org/officeDocument/2006/relationships/slideLayout" Target="../slideLayouts/slideLayout261.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70.xml"/><Relationship Id="rId13" Type="http://schemas.openxmlformats.org/officeDocument/2006/relationships/slideLayout" Target="../slideLayouts/slideLayout275.xml"/><Relationship Id="rId3" Type="http://schemas.openxmlformats.org/officeDocument/2006/relationships/slideLayout" Target="../slideLayouts/slideLayout265.xml"/><Relationship Id="rId7" Type="http://schemas.openxmlformats.org/officeDocument/2006/relationships/slideLayout" Target="../slideLayouts/slideLayout269.xml"/><Relationship Id="rId12" Type="http://schemas.openxmlformats.org/officeDocument/2006/relationships/slideLayout" Target="../slideLayouts/slideLayout274.xml"/><Relationship Id="rId2" Type="http://schemas.openxmlformats.org/officeDocument/2006/relationships/slideLayout" Target="../slideLayouts/slideLayout264.xml"/><Relationship Id="rId1" Type="http://schemas.openxmlformats.org/officeDocument/2006/relationships/slideLayout" Target="../slideLayouts/slideLayout263.xml"/><Relationship Id="rId6" Type="http://schemas.openxmlformats.org/officeDocument/2006/relationships/slideLayout" Target="../slideLayouts/slideLayout268.xml"/><Relationship Id="rId11" Type="http://schemas.openxmlformats.org/officeDocument/2006/relationships/slideLayout" Target="../slideLayouts/slideLayout273.xml"/><Relationship Id="rId5" Type="http://schemas.openxmlformats.org/officeDocument/2006/relationships/slideLayout" Target="../slideLayouts/slideLayout267.xml"/><Relationship Id="rId15" Type="http://schemas.openxmlformats.org/officeDocument/2006/relationships/theme" Target="../theme/theme19.xml"/><Relationship Id="rId10" Type="http://schemas.openxmlformats.org/officeDocument/2006/relationships/slideLayout" Target="../slideLayouts/slideLayout272.xml"/><Relationship Id="rId4" Type="http://schemas.openxmlformats.org/officeDocument/2006/relationships/slideLayout" Target="../slideLayouts/slideLayout266.xml"/><Relationship Id="rId9" Type="http://schemas.openxmlformats.org/officeDocument/2006/relationships/slideLayout" Target="../slideLayouts/slideLayout271.xml"/><Relationship Id="rId14" Type="http://schemas.openxmlformats.org/officeDocument/2006/relationships/slideLayout" Target="../slideLayouts/slideLayout27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theme" Target="../theme/theme20.xml"/><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slideLayout" Target="../slideLayouts/slideLayout288.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96.xml"/><Relationship Id="rId3" Type="http://schemas.openxmlformats.org/officeDocument/2006/relationships/slideLayout" Target="../slideLayouts/slideLayout291.xml"/><Relationship Id="rId7" Type="http://schemas.openxmlformats.org/officeDocument/2006/relationships/slideLayout" Target="../slideLayouts/slideLayout295.xml"/><Relationship Id="rId12" Type="http://schemas.openxmlformats.org/officeDocument/2006/relationships/theme" Target="../theme/theme21.xml"/><Relationship Id="rId2" Type="http://schemas.openxmlformats.org/officeDocument/2006/relationships/slideLayout" Target="../slideLayouts/slideLayout290.xml"/><Relationship Id="rId1" Type="http://schemas.openxmlformats.org/officeDocument/2006/relationships/slideLayout" Target="../slideLayouts/slideLayout289.xml"/><Relationship Id="rId6" Type="http://schemas.openxmlformats.org/officeDocument/2006/relationships/slideLayout" Target="../slideLayouts/slideLayout294.xml"/><Relationship Id="rId11" Type="http://schemas.openxmlformats.org/officeDocument/2006/relationships/slideLayout" Target="../slideLayouts/slideLayout299.xml"/><Relationship Id="rId5" Type="http://schemas.openxmlformats.org/officeDocument/2006/relationships/slideLayout" Target="../slideLayouts/slideLayout293.xml"/><Relationship Id="rId10" Type="http://schemas.openxmlformats.org/officeDocument/2006/relationships/slideLayout" Target="../slideLayouts/slideLayout298.xml"/><Relationship Id="rId4" Type="http://schemas.openxmlformats.org/officeDocument/2006/relationships/slideLayout" Target="../slideLayouts/slideLayout292.xml"/><Relationship Id="rId9" Type="http://schemas.openxmlformats.org/officeDocument/2006/relationships/slideLayout" Target="../slideLayouts/slideLayout297.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307.xml"/><Relationship Id="rId13" Type="http://schemas.openxmlformats.org/officeDocument/2006/relationships/theme" Target="../theme/theme22.xml"/><Relationship Id="rId3" Type="http://schemas.openxmlformats.org/officeDocument/2006/relationships/slideLayout" Target="../slideLayouts/slideLayout302.xml"/><Relationship Id="rId7" Type="http://schemas.openxmlformats.org/officeDocument/2006/relationships/slideLayout" Target="../slideLayouts/slideLayout306.xml"/><Relationship Id="rId12" Type="http://schemas.openxmlformats.org/officeDocument/2006/relationships/slideLayout" Target="../slideLayouts/slideLayout311.xml"/><Relationship Id="rId2" Type="http://schemas.openxmlformats.org/officeDocument/2006/relationships/slideLayout" Target="../slideLayouts/slideLayout301.xml"/><Relationship Id="rId1" Type="http://schemas.openxmlformats.org/officeDocument/2006/relationships/slideLayout" Target="../slideLayouts/slideLayout300.xml"/><Relationship Id="rId6" Type="http://schemas.openxmlformats.org/officeDocument/2006/relationships/slideLayout" Target="../slideLayouts/slideLayout305.xml"/><Relationship Id="rId11" Type="http://schemas.openxmlformats.org/officeDocument/2006/relationships/slideLayout" Target="../slideLayouts/slideLayout310.xml"/><Relationship Id="rId5" Type="http://schemas.openxmlformats.org/officeDocument/2006/relationships/slideLayout" Target="../slideLayouts/slideLayout304.xml"/><Relationship Id="rId10" Type="http://schemas.openxmlformats.org/officeDocument/2006/relationships/slideLayout" Target="../slideLayouts/slideLayout309.xml"/><Relationship Id="rId4" Type="http://schemas.openxmlformats.org/officeDocument/2006/relationships/slideLayout" Target="../slideLayouts/slideLayout303.xml"/><Relationship Id="rId9" Type="http://schemas.openxmlformats.org/officeDocument/2006/relationships/slideLayout" Target="../slideLayouts/slideLayout308.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319.xml"/><Relationship Id="rId3" Type="http://schemas.openxmlformats.org/officeDocument/2006/relationships/slideLayout" Target="../slideLayouts/slideLayout314.xml"/><Relationship Id="rId7" Type="http://schemas.openxmlformats.org/officeDocument/2006/relationships/slideLayout" Target="../slideLayouts/slideLayout318.xml"/><Relationship Id="rId12" Type="http://schemas.openxmlformats.org/officeDocument/2006/relationships/theme" Target="../theme/theme23.xml"/><Relationship Id="rId2" Type="http://schemas.openxmlformats.org/officeDocument/2006/relationships/slideLayout" Target="../slideLayouts/slideLayout313.xml"/><Relationship Id="rId1" Type="http://schemas.openxmlformats.org/officeDocument/2006/relationships/slideLayout" Target="../slideLayouts/slideLayout312.xml"/><Relationship Id="rId6" Type="http://schemas.openxmlformats.org/officeDocument/2006/relationships/slideLayout" Target="../slideLayouts/slideLayout317.xml"/><Relationship Id="rId11" Type="http://schemas.openxmlformats.org/officeDocument/2006/relationships/slideLayout" Target="../slideLayouts/slideLayout322.xml"/><Relationship Id="rId5" Type="http://schemas.openxmlformats.org/officeDocument/2006/relationships/slideLayout" Target="../slideLayouts/slideLayout316.xml"/><Relationship Id="rId10" Type="http://schemas.openxmlformats.org/officeDocument/2006/relationships/slideLayout" Target="../slideLayouts/slideLayout321.xml"/><Relationship Id="rId4" Type="http://schemas.openxmlformats.org/officeDocument/2006/relationships/slideLayout" Target="../slideLayouts/slideLayout315.xml"/><Relationship Id="rId9" Type="http://schemas.openxmlformats.org/officeDocument/2006/relationships/slideLayout" Target="../slideLayouts/slideLayout3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theme" Target="../theme/theme3.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6" Type="http://schemas.openxmlformats.org/officeDocument/2006/relationships/theme" Target="../theme/theme4.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6" Type="http://schemas.openxmlformats.org/officeDocument/2006/relationships/theme" Target="../theme/theme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6" Type="http://schemas.openxmlformats.org/officeDocument/2006/relationships/theme" Target="../theme/theme6.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theme" Target="../theme/theme7.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6" Type="http://schemas.openxmlformats.org/officeDocument/2006/relationships/theme" Target="../theme/theme8.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6" Type="http://schemas.openxmlformats.org/officeDocument/2006/relationships/theme" Target="../theme/theme9.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10" tIns="45706" rIns="91410" bIns="4570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3"/>
            <a:ext cx="8229600" cy="4525963"/>
          </a:xfrm>
          <a:prstGeom prst="rect">
            <a:avLst/>
          </a:prstGeom>
        </p:spPr>
        <p:txBody>
          <a:bodyPr vert="horz" lIns="91410" tIns="45706" rIns="91410" bIns="4570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3"/>
            <a:ext cx="2133600" cy="365125"/>
          </a:xfrm>
          <a:prstGeom prst="rect">
            <a:avLst/>
          </a:prstGeom>
        </p:spPr>
        <p:txBody>
          <a:bodyPr vert="horz" lIns="91410" tIns="45706" rIns="91410" bIns="45706" rtlCol="0" anchor="ctr"/>
          <a:lstStyle>
            <a:lvl1pPr algn="l">
              <a:defRPr sz="1200">
                <a:solidFill>
                  <a:schemeClr val="tx1">
                    <a:tint val="75000"/>
                  </a:schemeClr>
                </a:solidFill>
              </a:defRPr>
            </a:lvl1pPr>
          </a:lstStyle>
          <a:p>
            <a:fld id="{1D8BD707-D9CF-40AE-B4C6-C98DA3205C09}" type="datetimeFigureOut">
              <a:rPr lang="en-US" smtClean="0"/>
              <a:pPr/>
              <a:t>2/28/2020</a:t>
            </a:fld>
            <a:endParaRPr lang="en-US"/>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10" tIns="45706" rIns="91410" bIns="45706"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10" tIns="45706" rIns="91410" bIns="45706"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116" rtl="0" eaLnBrk="1" latinLnBrk="0" hangingPunct="1">
        <a:spcBef>
          <a:spcPct val="0"/>
        </a:spcBef>
        <a:buNone/>
        <a:defRPr sz="4400" kern="1200">
          <a:solidFill>
            <a:schemeClr val="tx1"/>
          </a:solidFill>
          <a:latin typeface="+mj-lt"/>
          <a:ea typeface="+mj-ea"/>
          <a:cs typeface="+mj-cs"/>
        </a:defRPr>
      </a:lvl1pPr>
    </p:titleStyle>
    <p:bodyStyle>
      <a:lvl1pPr marL="342793" indent="-342793" algn="l" defTabSz="914116"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19" indent="-285660" algn="l" defTabSz="914116"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646" indent="-228529" algn="l" defTabSz="914116"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702" indent="-228529" algn="l" defTabSz="914116"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60" indent="-228529" algn="l" defTabSz="914116"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818" indent="-228529" algn="l" defTabSz="9141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76" indent="-228529" algn="l" defTabSz="9141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34" indent="-228529" algn="l" defTabSz="9141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991" indent="-228529" algn="l" defTabSz="9141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2084957202"/>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4046369463"/>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3282613624"/>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93853076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156029228"/>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 id="2147483892" r:id="rId12"/>
    <p:sldLayoutId id="2147483893" r:id="rId13"/>
    <p:sldLayoutId id="2147483894" r:id="rId14"/>
    <p:sldLayoutId id="2147483895"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2697532328"/>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2088317429"/>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4126086595"/>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 id="2147483941" r:id="rId13"/>
    <p:sldLayoutId id="2147483942" r:id="rId14"/>
    <p:sldLayoutId id="2147483943"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3878805014"/>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 id="2147483958" r:id="rId14"/>
    <p:sldLayoutId id="2147483959"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CustomShape 1"/>
          <p:cNvSpPr/>
          <p:nvPr/>
        </p:nvSpPr>
        <p:spPr>
          <a:xfrm>
            <a:off x="0" y="220683"/>
            <a:ext cx="9142920" cy="2275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5" name="CustomShape 2"/>
          <p:cNvSpPr/>
          <p:nvPr/>
        </p:nvSpPr>
        <p:spPr>
          <a:xfrm>
            <a:off x="0" y="0"/>
            <a:ext cx="9142920" cy="364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 name="PlaceHolder 3"/>
          <p:cNvSpPr>
            <a:spLocks noGrp="1"/>
          </p:cNvSpPr>
          <p:nvPr>
            <p:ph type="title"/>
          </p:nvPr>
        </p:nvSpPr>
        <p:spPr>
          <a:xfrm>
            <a:off x="457200" y="273600"/>
            <a:ext cx="8229240" cy="1144800"/>
          </a:xfrm>
          <a:prstGeom prst="rect">
            <a:avLst/>
          </a:prstGeom>
        </p:spPr>
        <p:txBody>
          <a:bodyPr lIns="0" tIns="0" rIns="0" bIns="0" anchor="ctr"/>
          <a:lstStyle/>
          <a:p>
            <a:pPr algn="ctr"/>
            <a:r>
              <a:rPr lang="en-GB" sz="4400" b="0" strike="noStrike" spc="-1">
                <a:latin typeface="Arial"/>
              </a:rPr>
              <a:t>Click to edit the title text format</a:t>
            </a:r>
          </a:p>
        </p:txBody>
      </p:sp>
      <p:sp>
        <p:nvSpPr>
          <p:cNvPr id="3" name="PlaceHolder 4"/>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3731" lvl="1" indent="-323899">
              <a:spcBef>
                <a:spcPts val="1134"/>
              </a:spcBef>
              <a:buClr>
                <a:srgbClr val="000000"/>
              </a:buClr>
              <a:buSzPct val="75000"/>
              <a:buFont typeface="Symbol" charset="2"/>
              <a:buChar char=""/>
            </a:pPr>
            <a:r>
              <a:rPr lang="en-GB" sz="2800" b="0" strike="noStrike" spc="-1">
                <a:latin typeface="Arial"/>
              </a:rPr>
              <a:t>Second Outline Level</a:t>
            </a:r>
          </a:p>
          <a:p>
            <a:pPr marL="1295597" lvl="2" indent="-287910">
              <a:spcBef>
                <a:spcPts val="850"/>
              </a:spcBef>
              <a:buClr>
                <a:srgbClr val="000000"/>
              </a:buClr>
              <a:buSzPct val="45000"/>
              <a:buFont typeface="Wingdings" charset="2"/>
              <a:buChar char=""/>
            </a:pPr>
            <a:r>
              <a:rPr lang="en-GB" sz="2400" b="0" strike="noStrike" spc="-1">
                <a:latin typeface="Arial"/>
              </a:rPr>
              <a:t>Third Outline Level</a:t>
            </a:r>
          </a:p>
          <a:p>
            <a:pPr marL="1727462" lvl="3" indent="-215933">
              <a:spcBef>
                <a:spcPts val="567"/>
              </a:spcBef>
              <a:buClr>
                <a:srgbClr val="000000"/>
              </a:buClr>
              <a:buSzPct val="75000"/>
              <a:buFont typeface="Symbol" charset="2"/>
              <a:buChar char=""/>
            </a:pPr>
            <a:r>
              <a:rPr lang="en-GB" sz="2000" b="0" strike="noStrike" spc="-1">
                <a:latin typeface="Arial"/>
              </a:rPr>
              <a:t>Fourth Outline Level</a:t>
            </a:r>
          </a:p>
          <a:p>
            <a:pPr marL="2159328" lvl="4" indent="-215933">
              <a:spcBef>
                <a:spcPts val="283"/>
              </a:spcBef>
              <a:buClr>
                <a:srgbClr val="000000"/>
              </a:buClr>
              <a:buSzPct val="45000"/>
              <a:buFont typeface="Wingdings" charset="2"/>
              <a:buChar char=""/>
            </a:pPr>
            <a:r>
              <a:rPr lang="en-GB" sz="2000" b="0" strike="noStrike" spc="-1">
                <a:latin typeface="Arial"/>
              </a:rPr>
              <a:t>Fifth Outline Level</a:t>
            </a:r>
          </a:p>
          <a:p>
            <a:pPr marL="2591195" lvl="5" indent="-215933">
              <a:spcBef>
                <a:spcPts val="283"/>
              </a:spcBef>
              <a:buClr>
                <a:srgbClr val="000000"/>
              </a:buClr>
              <a:buSzPct val="45000"/>
              <a:buFont typeface="Wingdings" charset="2"/>
              <a:buChar char=""/>
            </a:pPr>
            <a:r>
              <a:rPr lang="en-GB" sz="2000" b="0" strike="noStrike" spc="-1">
                <a:latin typeface="Arial"/>
              </a:rPr>
              <a:t>Sixth Outline Level</a:t>
            </a:r>
          </a:p>
          <a:p>
            <a:pPr marL="3023059" lvl="6" indent="-215933">
              <a:spcBef>
                <a:spcPts val="283"/>
              </a:spcBef>
              <a:buClr>
                <a:srgbClr val="000000"/>
              </a:buClr>
              <a:buSzPct val="45000"/>
              <a:buFont typeface="Wingdings" charset="2"/>
              <a:buChar char=""/>
            </a:pPr>
            <a:r>
              <a:rPr lang="en-GB" sz="2000" b="0" strike="noStrike" spc="-1">
                <a:latin typeface="Arial"/>
              </a:rPr>
              <a:t>Seventh Outline Level</a:t>
            </a:r>
          </a:p>
        </p:txBody>
      </p:sp>
    </p:spTree>
    <p:extLst>
      <p:ext uri="{BB962C8B-B14F-4D97-AF65-F5344CB8AC3E}">
        <p14:creationId xmlns:p14="http://schemas.microsoft.com/office/powerpoint/2010/main" val="222131107"/>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Lst>
  <p:txStyles>
    <p:titleStyle/>
    <p:bodyStyle>
      <a:lvl1pPr marL="391867" indent="-293900">
        <a:spcBef>
          <a:spcPts val="1285"/>
        </a:spcBef>
        <a:buClr>
          <a:srgbClr val="000000"/>
        </a:buClr>
        <a:buSzPct val="45000"/>
        <a:buFont typeface="Wingdings" charset="2"/>
        <a:buChar char=""/>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433492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 name="CustomShape 1"/>
          <p:cNvSpPr/>
          <p:nvPr/>
        </p:nvSpPr>
        <p:spPr>
          <a:xfrm>
            <a:off x="0" y="220683"/>
            <a:ext cx="9142920" cy="2275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82" name="CustomShape 2"/>
          <p:cNvSpPr/>
          <p:nvPr/>
        </p:nvSpPr>
        <p:spPr>
          <a:xfrm>
            <a:off x="0" y="0"/>
            <a:ext cx="9142920" cy="364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83" name="PlaceHolder 3"/>
          <p:cNvSpPr>
            <a:spLocks noGrp="1"/>
          </p:cNvSpPr>
          <p:nvPr>
            <p:ph type="title"/>
          </p:nvPr>
        </p:nvSpPr>
        <p:spPr>
          <a:xfrm>
            <a:off x="457200" y="273600"/>
            <a:ext cx="8228880" cy="1144440"/>
          </a:xfrm>
          <a:prstGeom prst="rect">
            <a:avLst/>
          </a:prstGeom>
        </p:spPr>
        <p:txBody>
          <a:bodyPr lIns="0" tIns="0" rIns="0" bIns="0" anchor="ctr"/>
          <a:lstStyle/>
          <a:p>
            <a:r>
              <a:rPr lang="en-GB" sz="1800" b="0" strike="noStrike" spc="-1">
                <a:latin typeface="Arial"/>
              </a:rPr>
              <a:t>Click to edit the title text format</a:t>
            </a:r>
          </a:p>
        </p:txBody>
      </p:sp>
      <p:sp>
        <p:nvSpPr>
          <p:cNvPr id="84" name="PlaceHolder 4"/>
          <p:cNvSpPr>
            <a:spLocks noGrp="1"/>
          </p:cNvSpPr>
          <p:nvPr>
            <p:ph type="body"/>
          </p:nvPr>
        </p:nvSpPr>
        <p:spPr>
          <a:xfrm>
            <a:off x="457200" y="1604520"/>
            <a:ext cx="401544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1800" b="0" strike="noStrike" spc="-1">
                <a:latin typeface="Arial"/>
              </a:rPr>
              <a:t>Click to edit the outline text format</a:t>
            </a:r>
          </a:p>
          <a:p>
            <a:pPr marL="863731" lvl="1" indent="-323899">
              <a:spcBef>
                <a:spcPts val="1134"/>
              </a:spcBef>
              <a:buClr>
                <a:srgbClr val="000000"/>
              </a:buClr>
              <a:buSzPct val="75000"/>
              <a:buFont typeface="Symbol" charset="2"/>
              <a:buChar char=""/>
            </a:pPr>
            <a:r>
              <a:rPr lang="en-GB" sz="1800" b="0" strike="noStrike" spc="-1">
                <a:latin typeface="Arial"/>
              </a:rPr>
              <a:t>Second Outline Level</a:t>
            </a:r>
          </a:p>
          <a:p>
            <a:pPr marL="1295597" lvl="2" indent="-287910">
              <a:spcBef>
                <a:spcPts val="850"/>
              </a:spcBef>
              <a:buClr>
                <a:srgbClr val="000000"/>
              </a:buClr>
              <a:buSzPct val="45000"/>
              <a:buFont typeface="Wingdings" charset="2"/>
              <a:buChar char=""/>
            </a:pPr>
            <a:r>
              <a:rPr lang="en-GB" sz="1800" b="0" strike="noStrike" spc="-1">
                <a:latin typeface="Arial"/>
              </a:rPr>
              <a:t>Third Outline Level</a:t>
            </a:r>
          </a:p>
          <a:p>
            <a:pPr marL="1727462" lvl="3" indent="-215933">
              <a:spcBef>
                <a:spcPts val="567"/>
              </a:spcBef>
              <a:buClr>
                <a:srgbClr val="000000"/>
              </a:buClr>
              <a:buSzPct val="75000"/>
              <a:buFont typeface="Symbol" charset="2"/>
              <a:buChar char=""/>
            </a:pPr>
            <a:r>
              <a:rPr lang="en-GB" sz="1800" b="0" strike="noStrike" spc="-1">
                <a:latin typeface="Arial"/>
              </a:rPr>
              <a:t>Fourth Outline Level</a:t>
            </a:r>
          </a:p>
          <a:p>
            <a:pPr marL="2159328" lvl="4" indent="-215933">
              <a:spcBef>
                <a:spcPts val="283"/>
              </a:spcBef>
              <a:buClr>
                <a:srgbClr val="000000"/>
              </a:buClr>
              <a:buSzPct val="45000"/>
              <a:buFont typeface="Wingdings" charset="2"/>
              <a:buChar char=""/>
            </a:pPr>
            <a:r>
              <a:rPr lang="en-GB" sz="1800" b="0" strike="noStrike" spc="-1">
                <a:latin typeface="Arial"/>
              </a:rPr>
              <a:t>Fifth Outline Level</a:t>
            </a:r>
          </a:p>
          <a:p>
            <a:pPr marL="2591195" lvl="5" indent="-215933">
              <a:spcBef>
                <a:spcPts val="283"/>
              </a:spcBef>
              <a:buClr>
                <a:srgbClr val="000000"/>
              </a:buClr>
              <a:buSzPct val="45000"/>
              <a:buFont typeface="Wingdings" charset="2"/>
              <a:buChar char=""/>
            </a:pPr>
            <a:r>
              <a:rPr lang="en-GB" sz="1800" b="0" strike="noStrike" spc="-1">
                <a:latin typeface="Arial"/>
              </a:rPr>
              <a:t>Sixth Outline Level</a:t>
            </a:r>
          </a:p>
          <a:p>
            <a:pPr marL="3023059" lvl="6" indent="-215933">
              <a:spcBef>
                <a:spcPts val="283"/>
              </a:spcBef>
              <a:buClr>
                <a:srgbClr val="000000"/>
              </a:buClr>
              <a:buSzPct val="45000"/>
              <a:buFont typeface="Wingdings" charset="2"/>
              <a:buChar char=""/>
            </a:pPr>
            <a:r>
              <a:rPr lang="en-GB" sz="1800" b="0" strike="noStrike" spc="-1">
                <a:latin typeface="Arial"/>
              </a:rPr>
              <a:t>Seventh Outline Level</a:t>
            </a:r>
          </a:p>
        </p:txBody>
      </p:sp>
      <p:sp>
        <p:nvSpPr>
          <p:cNvPr id="85" name="PlaceHolder 5"/>
          <p:cNvSpPr>
            <a:spLocks noGrp="1"/>
          </p:cNvSpPr>
          <p:nvPr>
            <p:ph type="body"/>
          </p:nvPr>
        </p:nvSpPr>
        <p:spPr>
          <a:xfrm>
            <a:off x="4674240" y="1604520"/>
            <a:ext cx="401544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1800" b="0" strike="noStrike" spc="-1">
                <a:latin typeface="Arial"/>
              </a:rPr>
              <a:t>Click to edit the outline text format</a:t>
            </a:r>
          </a:p>
          <a:p>
            <a:pPr marL="863731" lvl="1" indent="-323899">
              <a:spcBef>
                <a:spcPts val="1134"/>
              </a:spcBef>
              <a:buClr>
                <a:srgbClr val="000000"/>
              </a:buClr>
              <a:buSzPct val="75000"/>
              <a:buFont typeface="Symbol" charset="2"/>
              <a:buChar char=""/>
            </a:pPr>
            <a:r>
              <a:rPr lang="en-GB" sz="1800" b="0" strike="noStrike" spc="-1">
                <a:latin typeface="Arial"/>
              </a:rPr>
              <a:t>Second Outline Level</a:t>
            </a:r>
          </a:p>
          <a:p>
            <a:pPr marL="1295597" lvl="2" indent="-287910">
              <a:spcBef>
                <a:spcPts val="850"/>
              </a:spcBef>
              <a:buClr>
                <a:srgbClr val="000000"/>
              </a:buClr>
              <a:buSzPct val="45000"/>
              <a:buFont typeface="Wingdings" charset="2"/>
              <a:buChar char=""/>
            </a:pPr>
            <a:r>
              <a:rPr lang="en-GB" sz="1800" b="0" strike="noStrike" spc="-1">
                <a:latin typeface="Arial"/>
              </a:rPr>
              <a:t>Third Outline Level</a:t>
            </a:r>
          </a:p>
          <a:p>
            <a:pPr marL="1727462" lvl="3" indent="-215933">
              <a:spcBef>
                <a:spcPts val="567"/>
              </a:spcBef>
              <a:buClr>
                <a:srgbClr val="000000"/>
              </a:buClr>
              <a:buSzPct val="75000"/>
              <a:buFont typeface="Symbol" charset="2"/>
              <a:buChar char=""/>
            </a:pPr>
            <a:r>
              <a:rPr lang="en-GB" sz="1800" b="0" strike="noStrike" spc="-1">
                <a:latin typeface="Arial"/>
              </a:rPr>
              <a:t>Fourth Outline Level</a:t>
            </a:r>
          </a:p>
          <a:p>
            <a:pPr marL="2159328" lvl="4" indent="-215933">
              <a:spcBef>
                <a:spcPts val="283"/>
              </a:spcBef>
              <a:buClr>
                <a:srgbClr val="000000"/>
              </a:buClr>
              <a:buSzPct val="45000"/>
              <a:buFont typeface="Wingdings" charset="2"/>
              <a:buChar char=""/>
            </a:pPr>
            <a:r>
              <a:rPr lang="en-GB" sz="1800" b="0" strike="noStrike" spc="-1">
                <a:latin typeface="Arial"/>
              </a:rPr>
              <a:t>Fifth Outline Level</a:t>
            </a:r>
          </a:p>
          <a:p>
            <a:pPr marL="2591195" lvl="5" indent="-215933">
              <a:spcBef>
                <a:spcPts val="283"/>
              </a:spcBef>
              <a:buClr>
                <a:srgbClr val="000000"/>
              </a:buClr>
              <a:buSzPct val="45000"/>
              <a:buFont typeface="Wingdings" charset="2"/>
              <a:buChar char=""/>
            </a:pPr>
            <a:r>
              <a:rPr lang="en-GB" sz="1800" b="0" strike="noStrike" spc="-1">
                <a:latin typeface="Arial"/>
              </a:rPr>
              <a:t>Sixth Outline Level</a:t>
            </a:r>
          </a:p>
          <a:p>
            <a:pPr marL="3023059" lvl="6" indent="-215933">
              <a:spcBef>
                <a:spcPts val="283"/>
              </a:spcBef>
              <a:buClr>
                <a:srgbClr val="000000"/>
              </a:buClr>
              <a:buSzPct val="45000"/>
              <a:buFont typeface="Wingdings" charset="2"/>
              <a:buChar char=""/>
            </a:pPr>
            <a:r>
              <a:rPr lang="en-GB" sz="1800" b="0" strike="noStrike" spc="-1">
                <a:latin typeface="Arial"/>
              </a:rPr>
              <a:t>Seventh Outline Level</a:t>
            </a:r>
          </a:p>
        </p:txBody>
      </p:sp>
    </p:spTree>
    <p:extLst>
      <p:ext uri="{BB962C8B-B14F-4D97-AF65-F5344CB8AC3E}">
        <p14:creationId xmlns:p14="http://schemas.microsoft.com/office/powerpoint/2010/main" val="1949074827"/>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 id="2147483987" r:id="rId12"/>
  </p:sldLayoutIdLst>
  <p:txStyles>
    <p:titleStyle/>
    <p:bodyStyle>
      <a:lvl1pPr marL="391867" indent="-293900">
        <a:spcBef>
          <a:spcPts val="1285"/>
        </a:spcBef>
        <a:buClr>
          <a:srgbClr val="000000"/>
        </a:buClr>
        <a:buSzPct val="45000"/>
        <a:buFont typeface="Wingdings" charset="2"/>
        <a:buChar char=""/>
        <a:defRPr/>
      </a:lvl1pPr>
    </p:bodyStyle>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71040" y="568861"/>
            <a:ext cx="780624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smtClean="0"/>
              <a:t>Click to edit the title text format</a:t>
            </a:r>
          </a:p>
        </p:txBody>
      </p:sp>
      <p:sp>
        <p:nvSpPr>
          <p:cNvPr id="1026" name="Rectangle 2"/>
          <p:cNvSpPr>
            <a:spLocks noGrp="1" noChangeArrowheads="1"/>
          </p:cNvSpPr>
          <p:nvPr>
            <p:ph type="body" idx="1"/>
          </p:nvPr>
        </p:nvSpPr>
        <p:spPr bwMode="auto">
          <a:xfrm>
            <a:off x="671040" y="1906761"/>
            <a:ext cx="7806240" cy="431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Tree>
    <p:extLst>
      <p:ext uri="{BB962C8B-B14F-4D97-AF65-F5344CB8AC3E}">
        <p14:creationId xmlns:p14="http://schemas.microsoft.com/office/powerpoint/2010/main" val="283065406"/>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mj-lt"/>
          <a:ea typeface="+mj-ea"/>
          <a:cs typeface="+mj-cs"/>
        </a:defRPr>
      </a:lvl1pPr>
      <a:lvl2pPr marL="391686"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2pPr>
      <a:lvl3pPr marL="587529"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3pPr>
      <a:lvl4pPr marL="783372"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4pPr>
      <a:lvl5pPr marL="979214"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5pPr>
      <a:lvl6pPr marL="1393941"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6pPr>
      <a:lvl7pPr marL="1808667"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7pPr>
      <a:lvl8pPr marL="2223393"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8pPr>
      <a:lvl9pPr marL="2638119" indent="-195843" algn="ctr" defTabSz="414726" rtl="0" fontAlgn="base" hangingPunct="0">
        <a:lnSpc>
          <a:spcPct val="93000"/>
        </a:lnSpc>
        <a:spcBef>
          <a:spcPct val="0"/>
        </a:spcBef>
        <a:spcAft>
          <a:spcPct val="0"/>
        </a:spcAft>
        <a:buClr>
          <a:srgbClr val="000000"/>
        </a:buClr>
        <a:buSzPct val="45000"/>
        <a:buFont typeface="Wingdings" pitchFamily="2" charset="2"/>
        <a:defRPr sz="2500" b="1">
          <a:solidFill>
            <a:srgbClr val="000000"/>
          </a:solidFill>
          <a:latin typeface="Times New Roman" pitchFamily="16" charset="0"/>
          <a:ea typeface="msgothic" charset="0"/>
          <a:cs typeface="msgothic" charset="0"/>
        </a:defRPr>
      </a:lvl9pPr>
    </p:titleStyle>
    <p:bodyStyle>
      <a:lvl1pPr marL="391686" indent="-293764" algn="l" defTabSz="414726" rtl="0" fontAlgn="base" hangingPunct="0">
        <a:lnSpc>
          <a:spcPct val="93000"/>
        </a:lnSpc>
        <a:spcBef>
          <a:spcPct val="0"/>
        </a:spcBef>
        <a:spcAft>
          <a:spcPts val="806"/>
        </a:spcAft>
        <a:buClr>
          <a:srgbClr val="000000"/>
        </a:buClr>
        <a:buSzPct val="100000"/>
        <a:buFont typeface="Arial" charset="0"/>
        <a:buChar char="•"/>
        <a:defRPr sz="1800">
          <a:solidFill>
            <a:srgbClr val="000000"/>
          </a:solidFill>
          <a:latin typeface="+mn-lt"/>
          <a:ea typeface="+mn-ea"/>
          <a:cs typeface="+mn-cs"/>
        </a:defRPr>
      </a:lvl1pPr>
      <a:lvl2pPr marL="783372" indent="-260644" algn="l" defTabSz="414726" rtl="0" fontAlgn="base" hangingPunct="0">
        <a:lnSpc>
          <a:spcPct val="93000"/>
        </a:lnSpc>
        <a:spcBef>
          <a:spcPct val="0"/>
        </a:spcBef>
        <a:spcAft>
          <a:spcPts val="1032"/>
        </a:spcAft>
        <a:buClr>
          <a:srgbClr val="000000"/>
        </a:buClr>
        <a:buSzPct val="75000"/>
        <a:buFont typeface="Symbol" charset="2"/>
        <a:buChar char=""/>
        <a:defRPr sz="2400">
          <a:solidFill>
            <a:srgbClr val="000000"/>
          </a:solidFill>
          <a:latin typeface="+mn-lt"/>
          <a:ea typeface="+mn-ea"/>
          <a:cs typeface="+mn-cs"/>
        </a:defRPr>
      </a:lvl2pPr>
      <a:lvl3pPr marL="1175057" indent="-195843" algn="l" defTabSz="414726" rtl="0" fontAlgn="base" hangingPunct="0">
        <a:lnSpc>
          <a:spcPct val="93000"/>
        </a:lnSpc>
        <a:spcBef>
          <a:spcPct val="0"/>
        </a:spcBef>
        <a:spcAft>
          <a:spcPts val="771"/>
        </a:spcAft>
        <a:buClr>
          <a:srgbClr val="000000"/>
        </a:buClr>
        <a:buSzPct val="45000"/>
        <a:buFont typeface="Wingdings" pitchFamily="2" charset="2"/>
        <a:buChar char=""/>
        <a:defRPr sz="2200">
          <a:solidFill>
            <a:srgbClr val="000000"/>
          </a:solidFill>
          <a:latin typeface="+mn-lt"/>
          <a:ea typeface="+mn-ea"/>
          <a:cs typeface="+mn-cs"/>
        </a:defRPr>
      </a:lvl3pPr>
      <a:lvl4pPr marL="1566743" indent="-195843" algn="l" defTabSz="414726" rtl="0" fontAlgn="base" hangingPunct="0">
        <a:lnSpc>
          <a:spcPct val="93000"/>
        </a:lnSpc>
        <a:spcBef>
          <a:spcPct val="0"/>
        </a:spcBef>
        <a:spcAft>
          <a:spcPts val="522"/>
        </a:spcAft>
        <a:buClr>
          <a:srgbClr val="000000"/>
        </a:buClr>
        <a:buSzPct val="75000"/>
        <a:buFont typeface="Symbol" charset="2"/>
        <a:buChar char=""/>
        <a:defRPr sz="1800">
          <a:solidFill>
            <a:srgbClr val="000000"/>
          </a:solidFill>
          <a:latin typeface="+mn-lt"/>
          <a:ea typeface="+mn-ea"/>
          <a:cs typeface="+mn-cs"/>
        </a:defRPr>
      </a:lvl4pPr>
      <a:lvl5pPr marL="1958429" indent="-195843" algn="l" defTabSz="414726" rtl="0" fontAlgn="base" hangingPunct="0">
        <a:lnSpc>
          <a:spcPct val="93000"/>
        </a:lnSpc>
        <a:spcBef>
          <a:spcPct val="0"/>
        </a:spcBef>
        <a:spcAft>
          <a:spcPts val="261"/>
        </a:spcAft>
        <a:buClr>
          <a:srgbClr val="000000"/>
        </a:buClr>
        <a:buSzPct val="45000"/>
        <a:buFont typeface="Wingdings" pitchFamily="2" charset="2"/>
        <a:buChar char=""/>
        <a:defRPr sz="1800">
          <a:solidFill>
            <a:srgbClr val="000000"/>
          </a:solidFill>
          <a:latin typeface="+mn-lt"/>
          <a:ea typeface="+mn-ea"/>
          <a:cs typeface="+mn-cs"/>
        </a:defRPr>
      </a:lvl5pPr>
      <a:lvl6pPr marL="2373155" indent="-195843" algn="l" defTabSz="414726" rtl="0" fontAlgn="base" hangingPunct="0">
        <a:lnSpc>
          <a:spcPct val="93000"/>
        </a:lnSpc>
        <a:spcBef>
          <a:spcPct val="0"/>
        </a:spcBef>
        <a:spcAft>
          <a:spcPts val="261"/>
        </a:spcAft>
        <a:buClr>
          <a:srgbClr val="000000"/>
        </a:buClr>
        <a:buSzPct val="45000"/>
        <a:buFont typeface="Wingdings" pitchFamily="2" charset="2"/>
        <a:buChar char=""/>
        <a:defRPr sz="1800">
          <a:solidFill>
            <a:srgbClr val="000000"/>
          </a:solidFill>
          <a:latin typeface="+mn-lt"/>
          <a:ea typeface="+mn-ea"/>
          <a:cs typeface="+mn-cs"/>
        </a:defRPr>
      </a:lvl6pPr>
      <a:lvl7pPr marL="2787881" indent="-195843" algn="l" defTabSz="414726" rtl="0" fontAlgn="base" hangingPunct="0">
        <a:lnSpc>
          <a:spcPct val="93000"/>
        </a:lnSpc>
        <a:spcBef>
          <a:spcPct val="0"/>
        </a:spcBef>
        <a:spcAft>
          <a:spcPts val="261"/>
        </a:spcAft>
        <a:buClr>
          <a:srgbClr val="000000"/>
        </a:buClr>
        <a:buSzPct val="45000"/>
        <a:buFont typeface="Wingdings" pitchFamily="2" charset="2"/>
        <a:buChar char=""/>
        <a:defRPr sz="1800">
          <a:solidFill>
            <a:srgbClr val="000000"/>
          </a:solidFill>
          <a:latin typeface="+mn-lt"/>
          <a:ea typeface="+mn-ea"/>
          <a:cs typeface="+mn-cs"/>
        </a:defRPr>
      </a:lvl7pPr>
      <a:lvl8pPr marL="3202607" indent="-195843" algn="l" defTabSz="414726" rtl="0" fontAlgn="base" hangingPunct="0">
        <a:lnSpc>
          <a:spcPct val="93000"/>
        </a:lnSpc>
        <a:spcBef>
          <a:spcPct val="0"/>
        </a:spcBef>
        <a:spcAft>
          <a:spcPts val="261"/>
        </a:spcAft>
        <a:buClr>
          <a:srgbClr val="000000"/>
        </a:buClr>
        <a:buSzPct val="45000"/>
        <a:buFont typeface="Wingdings" pitchFamily="2" charset="2"/>
        <a:buChar char=""/>
        <a:defRPr sz="1800">
          <a:solidFill>
            <a:srgbClr val="000000"/>
          </a:solidFill>
          <a:latin typeface="+mn-lt"/>
          <a:ea typeface="+mn-ea"/>
          <a:cs typeface="+mn-cs"/>
        </a:defRPr>
      </a:lvl8pPr>
      <a:lvl9pPr marL="3617333" indent="-195843" algn="l" defTabSz="414726" rtl="0" fontAlgn="base" hangingPunct="0">
        <a:lnSpc>
          <a:spcPct val="93000"/>
        </a:lnSpc>
        <a:spcBef>
          <a:spcPct val="0"/>
        </a:spcBef>
        <a:spcAft>
          <a:spcPts val="261"/>
        </a:spcAft>
        <a:buClr>
          <a:srgbClr val="000000"/>
        </a:buClr>
        <a:buSzPct val="45000"/>
        <a:buFont typeface="Wingdings" pitchFamily="2" charset="2"/>
        <a:buChar char=""/>
        <a:defRPr sz="1800">
          <a:solidFill>
            <a:srgbClr val="000000"/>
          </a:solidFill>
          <a:latin typeface="+mn-lt"/>
          <a:ea typeface="+mn-ea"/>
          <a:cs typeface="+mn-cs"/>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144463" cy="6858000"/>
          </a:xfrm>
          <a:prstGeom prst="rect">
            <a:avLst/>
          </a:prstGeom>
          <a:solidFill>
            <a:srgbClr val="0054A6"/>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6" charset="0"/>
              <a:buNone/>
            </a:pPr>
            <a:endParaRPr lang="en-GB" sz="1400" smtClean="0">
              <a:solidFill>
                <a:srgbClr val="FFFFFF"/>
              </a:solidFill>
              <a:ea typeface="ＭＳ Ｐゴシック" charset="-128"/>
            </a:endParaRPr>
          </a:p>
        </p:txBody>
      </p:sp>
      <p:sp>
        <p:nvSpPr>
          <p:cNvPr id="1026" name="Rectangle 2"/>
          <p:cNvSpPr>
            <a:spLocks noChangeArrowheads="1"/>
          </p:cNvSpPr>
          <p:nvPr/>
        </p:nvSpPr>
        <p:spPr bwMode="auto">
          <a:xfrm>
            <a:off x="0" y="0"/>
            <a:ext cx="144463" cy="1198563"/>
          </a:xfrm>
          <a:prstGeom prst="rect">
            <a:avLst/>
          </a:prstGeom>
          <a:solidFill>
            <a:srgbClr val="FFCE34"/>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6" charset="0"/>
              <a:buNone/>
            </a:pPr>
            <a:endParaRPr lang="en-GB" sz="1400" smtClean="0">
              <a:solidFill>
                <a:srgbClr val="FFFFFF"/>
              </a:solidFill>
              <a:ea typeface="ＭＳ Ｐゴシック" charset="-128"/>
            </a:endParaRPr>
          </a:p>
        </p:txBody>
      </p:sp>
    </p:spTree>
    <p:extLst>
      <p:ext uri="{BB962C8B-B14F-4D97-AF65-F5344CB8AC3E}">
        <p14:creationId xmlns:p14="http://schemas.microsoft.com/office/powerpoint/2010/main" val="3871122781"/>
      </p:ext>
    </p:extLst>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Baekmuk Gulim" charset="0"/>
          <a:cs typeface="Baekmuk Gulim"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ea typeface="+mn-ea"/>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ea typeface="+mn-ea"/>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defTabSz="914400">
              <a:defRPr/>
            </a:pPr>
            <a:fld id="{D1401D17-ED12-46C5-B087-96A3EAF7C0B7}" type="datetime1">
              <a:rPr lang="en-US"/>
              <a:pPr defTabSz="914400">
                <a:defRPr/>
              </a:pPr>
              <a:t>2/28/2020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defTabSz="914400">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defTabSz="914400">
              <a:defRPr/>
            </a:pPr>
            <a:fld id="{17BAFE88-C8E0-4148-AA9E-4BD5EC094AC5}" type="slidenum">
              <a:rPr lang="en-US"/>
              <a:pPr defTabSz="914400">
                <a:defRPr/>
              </a:pPr>
              <a:t>‹#›</a:t>
            </a:fld>
            <a:endParaRPr lang="en-US"/>
          </a:p>
        </p:txBody>
      </p:sp>
    </p:spTree>
    <p:extLst>
      <p:ext uri="{BB962C8B-B14F-4D97-AF65-F5344CB8AC3E}">
        <p14:creationId xmlns:p14="http://schemas.microsoft.com/office/powerpoint/2010/main" val="3722489088"/>
      </p:ext>
    </p:extLst>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122876762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3672773183"/>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3067474936"/>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55873949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Freeform 2"/>
          <p:cNvSpPr>
            <a:spLocks/>
          </p:cNvSpPr>
          <p:nvPr/>
        </p:nvSpPr>
        <p:spPr bwMode="hidden">
          <a:xfrm>
            <a:off x="6627813" y="6429375"/>
            <a:ext cx="285750" cy="209550"/>
          </a:xfrm>
          <a:custGeom>
            <a:avLst/>
            <a:gdLst>
              <a:gd name="T0" fmla="*/ 0 w 179"/>
              <a:gd name="T1" fmla="*/ 132 h 132"/>
              <a:gd name="T2" fmla="*/ 29 w 179"/>
              <a:gd name="T3" fmla="*/ 132 h 132"/>
              <a:gd name="T4" fmla="*/ 77 w 179"/>
              <a:gd name="T5" fmla="*/ 108 h 132"/>
              <a:gd name="T6" fmla="*/ 119 w 179"/>
              <a:gd name="T7" fmla="*/ 78 h 132"/>
              <a:gd name="T8" fmla="*/ 155 w 179"/>
              <a:gd name="T9" fmla="*/ 48 h 132"/>
              <a:gd name="T10" fmla="*/ 179 w 179"/>
              <a:gd name="T11" fmla="*/ 12 h 132"/>
              <a:gd name="T12" fmla="*/ 173 w 179"/>
              <a:gd name="T13" fmla="*/ 6 h 132"/>
              <a:gd name="T14" fmla="*/ 167 w 179"/>
              <a:gd name="T15" fmla="*/ 0 h 132"/>
              <a:gd name="T16" fmla="*/ 137 w 179"/>
              <a:gd name="T17" fmla="*/ 42 h 132"/>
              <a:gd name="T18" fmla="*/ 101 w 179"/>
              <a:gd name="T19" fmla="*/ 78 h 132"/>
              <a:gd name="T20" fmla="*/ 53 w 179"/>
              <a:gd name="T21" fmla="*/ 108 h 132"/>
              <a:gd name="T22" fmla="*/ 0 w 179"/>
              <a:gd name="T23" fmla="*/ 132 h 132"/>
              <a:gd name="T24" fmla="*/ 0 w 179"/>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410" tIns="45706" rIns="91410" bIns="45706"/>
          <a:lstStyle/>
          <a:p>
            <a:pPr algn="ctr" fontAlgn="base">
              <a:spcBef>
                <a:spcPct val="0"/>
              </a:spcBef>
              <a:spcAft>
                <a:spcPct val="0"/>
              </a:spcAft>
            </a:pPr>
            <a:endParaRPr lang="en-GB" smtClean="0">
              <a:solidFill>
                <a:srgbClr val="FFFFFF"/>
              </a:solidFill>
            </a:endParaRPr>
          </a:p>
        </p:txBody>
      </p:sp>
      <p:grpSp>
        <p:nvGrpSpPr>
          <p:cNvPr id="13315" name="Group 3"/>
          <p:cNvGrpSpPr>
            <a:grpSpLocks/>
          </p:cNvGrpSpPr>
          <p:nvPr/>
        </p:nvGrpSpPr>
        <p:grpSpPr bwMode="auto">
          <a:xfrm>
            <a:off x="3178" y="4267201"/>
            <a:ext cx="9140825" cy="2590800"/>
            <a:chOff x="2" y="2688"/>
            <a:chExt cx="5758" cy="1632"/>
          </a:xfrm>
        </p:grpSpPr>
        <p:sp>
          <p:nvSpPr>
            <p:cNvPr id="13316" name="Freeform 4"/>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Lst>
              <a:ahLst/>
              <a:cxnLst>
                <a:cxn ang="0">
                  <a:pos x="T0" y="T1"/>
                </a:cxn>
                <a:cxn ang="0">
                  <a:pos x="T2" y="T3"/>
                </a:cxn>
                <a:cxn ang="0">
                  <a:pos x="T4" y="T5"/>
                </a:cxn>
                <a:cxn ang="0">
                  <a:pos x="T6" y="T7"/>
                </a:cxn>
                <a:cxn ang="0">
                  <a:pos x="T8" y="T9"/>
                </a:cxn>
                <a:cxn ang="0">
                  <a:pos x="T10" y="T11"/>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grpSp>
          <p:nvGrpSpPr>
            <p:cNvPr id="13317" name="Group 5"/>
            <p:cNvGrpSpPr>
              <a:grpSpLocks/>
            </p:cNvGrpSpPr>
            <p:nvPr userDrawn="1"/>
          </p:nvGrpSpPr>
          <p:grpSpPr bwMode="auto">
            <a:xfrm>
              <a:off x="3528" y="3715"/>
              <a:ext cx="792" cy="521"/>
              <a:chOff x="3527" y="3715"/>
              <a:chExt cx="792" cy="521"/>
            </a:xfrm>
          </p:grpSpPr>
          <p:sp>
            <p:nvSpPr>
              <p:cNvPr id="1331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1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2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2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2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23" name="Freeform 11"/>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24" name="Freeform 12"/>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25" name="Freeform 13"/>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26" name="Freeform 14"/>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27" name="Freeform 15"/>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2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grpSp>
        <p:grpSp>
          <p:nvGrpSpPr>
            <p:cNvPr id="13329" name="Group 17"/>
            <p:cNvGrpSpPr>
              <a:grpSpLocks/>
            </p:cNvGrpSpPr>
            <p:nvPr userDrawn="1"/>
          </p:nvGrpSpPr>
          <p:grpSpPr bwMode="auto">
            <a:xfrm>
              <a:off x="1776" y="3631"/>
              <a:ext cx="1626" cy="683"/>
              <a:chOff x="1776" y="3631"/>
              <a:chExt cx="1626" cy="683"/>
            </a:xfrm>
          </p:grpSpPr>
          <p:sp>
            <p:nvSpPr>
              <p:cNvPr id="1333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38" name="Freeform 26"/>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39" name="Freeform 27"/>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0" name="Freeform 28"/>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1" name="Freeform 29"/>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2" name="Freeform 30"/>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3" name="Freeform 31"/>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4" name="Freeform 32"/>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5" name="Freeform 33"/>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6" name="Freeform 34"/>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47" name="Freeform 35"/>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grpSp>
        <p:grpSp>
          <p:nvGrpSpPr>
            <p:cNvPr id="13348" name="Group 36"/>
            <p:cNvGrpSpPr>
              <a:grpSpLocks/>
            </p:cNvGrpSpPr>
            <p:nvPr userDrawn="1"/>
          </p:nvGrpSpPr>
          <p:grpSpPr bwMode="auto">
            <a:xfrm>
              <a:off x="4128" y="3360"/>
              <a:ext cx="1351" cy="821"/>
              <a:chOff x="4128" y="3360"/>
              <a:chExt cx="1351" cy="821"/>
            </a:xfrm>
          </p:grpSpPr>
          <p:sp>
            <p:nvSpPr>
              <p:cNvPr id="13349" name="Freeform 37"/>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0" name="Freeform 38"/>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1" name="Freeform 39"/>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2" name="Freeform 40"/>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3" name="Freeform 41"/>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4" name="Freeform 42"/>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5" name="Freeform 43"/>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6" name="Freeform 44"/>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7" name="Freeform 45"/>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8" name="Freeform 46"/>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59" name="Freeform 47"/>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6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6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6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6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6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6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grpSp>
        <p:grpSp>
          <p:nvGrpSpPr>
            <p:cNvPr id="13366" name="Group 54"/>
            <p:cNvGrpSpPr>
              <a:grpSpLocks/>
            </p:cNvGrpSpPr>
            <p:nvPr userDrawn="1"/>
          </p:nvGrpSpPr>
          <p:grpSpPr bwMode="auto">
            <a:xfrm>
              <a:off x="5280" y="3024"/>
              <a:ext cx="425" cy="258"/>
              <a:chOff x="5280" y="3024"/>
              <a:chExt cx="425" cy="258"/>
            </a:xfrm>
          </p:grpSpPr>
          <p:sp>
            <p:nvSpPr>
              <p:cNvPr id="13367" name="Freeform 55"/>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68" name="Freeform 56"/>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69" name="Freeform 57"/>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70" name="Freeform 58"/>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71" name="Freeform 59"/>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72" name="Freeform 60"/>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sp>
            <p:nvSpPr>
              <p:cNvPr id="13373" name="Freeform 61"/>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n-GB" smtClean="0">
                  <a:solidFill>
                    <a:srgbClr val="FFFFFF"/>
                  </a:solidFill>
                </a:endParaRPr>
              </a:p>
            </p:txBody>
          </p:sp>
          <p:grpSp>
            <p:nvGrpSpPr>
              <p:cNvPr id="13374" name="Group 62"/>
              <p:cNvGrpSpPr>
                <a:grpSpLocks/>
              </p:cNvGrpSpPr>
              <p:nvPr/>
            </p:nvGrpSpPr>
            <p:grpSpPr bwMode="auto">
              <a:xfrm>
                <a:off x="5381" y="3085"/>
                <a:ext cx="227" cy="132"/>
                <a:chOff x="5381" y="3085"/>
                <a:chExt cx="227" cy="132"/>
              </a:xfrm>
            </p:grpSpPr>
            <p:sp>
              <p:nvSpPr>
                <p:cNvPr id="1337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7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7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sp>
              <p:nvSpPr>
                <p:cNvPr id="1337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fontAlgn="base">
                    <a:spcBef>
                      <a:spcPct val="0"/>
                    </a:spcBef>
                    <a:spcAft>
                      <a:spcPct val="0"/>
                    </a:spcAft>
                  </a:pPr>
                  <a:endParaRPr lang="en-GB" smtClean="0">
                    <a:solidFill>
                      <a:srgbClr val="FFFFFF"/>
                    </a:solidFill>
                  </a:endParaRPr>
                </a:p>
              </p:txBody>
            </p:sp>
          </p:grpSp>
        </p:grpSp>
      </p:grpSp>
      <p:sp>
        <p:nvSpPr>
          <p:cNvPr id="13379" name="Rectangle 67"/>
          <p:cNvSpPr>
            <a:spLocks noGrp="1" noChangeArrowheads="1"/>
          </p:cNvSpPr>
          <p:nvPr>
            <p:ph type="title"/>
          </p:nvPr>
        </p:nvSpPr>
        <p:spPr bwMode="auto">
          <a:xfrm>
            <a:off x="457200" y="277814"/>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1" compatLnSpc="1">
            <a:prstTxWarp prst="textNoShape">
              <a:avLst/>
            </a:prstTxWarp>
          </a:bodyPr>
          <a:lstStyle/>
          <a:p>
            <a:pPr lvl="0"/>
            <a:r>
              <a:rPr lang="en-GB" altLang="en-US" smtClean="0"/>
              <a:t>Click to edit Master title style</a:t>
            </a:r>
          </a:p>
        </p:txBody>
      </p:sp>
      <p:sp>
        <p:nvSpPr>
          <p:cNvPr id="13380" name="Rectangle 68"/>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3381" name="Rectangle 69"/>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b" anchorCtr="0" compatLnSpc="1">
            <a:prstTxWarp prst="textNoShape">
              <a:avLst/>
            </a:prstTxWarp>
          </a:bodyPr>
          <a:lstStyle>
            <a:lvl1pPr algn="l">
              <a:defRPr sz="1400">
                <a:effectLst>
                  <a:outerShdw blurRad="38100" dist="38100" dir="2700000" algn="tl">
                    <a:srgbClr val="000000"/>
                  </a:outerShdw>
                </a:effectLst>
              </a:defRPr>
            </a:lvl1pPr>
          </a:lstStyle>
          <a:p>
            <a:pPr fontAlgn="base">
              <a:spcBef>
                <a:spcPct val="0"/>
              </a:spcBef>
              <a:spcAft>
                <a:spcPct val="0"/>
              </a:spcAft>
            </a:pPr>
            <a:endParaRPr lang="en-GB" altLang="en-US" smtClean="0">
              <a:solidFill>
                <a:srgbClr val="FFFFFF"/>
              </a:solidFill>
            </a:endParaRPr>
          </a:p>
        </p:txBody>
      </p:sp>
      <p:sp>
        <p:nvSpPr>
          <p:cNvPr id="13382" name="Rectangle 70"/>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b" anchorCtr="0" compatLnSpc="1">
            <a:prstTxWarp prst="textNoShape">
              <a:avLst/>
            </a:prstTxWarp>
          </a:bodyPr>
          <a:lstStyle>
            <a:lvl1pPr>
              <a:defRPr sz="1400">
                <a:effectLst>
                  <a:outerShdw blurRad="38100" dist="38100" dir="2700000" algn="tl">
                    <a:srgbClr val="000000"/>
                  </a:outerShdw>
                </a:effectLst>
              </a:defRPr>
            </a:lvl1pPr>
          </a:lstStyle>
          <a:p>
            <a:pPr algn="ctr" fontAlgn="base">
              <a:spcBef>
                <a:spcPct val="0"/>
              </a:spcBef>
              <a:spcAft>
                <a:spcPct val="0"/>
              </a:spcAft>
            </a:pPr>
            <a:endParaRPr lang="en-GB" altLang="en-US" smtClean="0">
              <a:solidFill>
                <a:srgbClr val="FFFFFF"/>
              </a:solidFill>
            </a:endParaRPr>
          </a:p>
        </p:txBody>
      </p:sp>
      <p:sp>
        <p:nvSpPr>
          <p:cNvPr id="13383" name="Rectangle 71"/>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b" anchorCtr="0" compatLnSpc="1">
            <a:prstTxWarp prst="textNoShape">
              <a:avLst/>
            </a:prstTxWarp>
          </a:bodyPr>
          <a:lstStyle>
            <a:lvl1pPr algn="r">
              <a:defRPr sz="1400">
                <a:effectLst>
                  <a:outerShdw blurRad="38100" dist="38100" dir="2700000" algn="tl">
                    <a:srgbClr val="000000"/>
                  </a:outerShdw>
                </a:effectLst>
              </a:defRPr>
            </a:lvl1pPr>
          </a:lstStyle>
          <a:p>
            <a:pPr fontAlgn="base">
              <a:spcBef>
                <a:spcPct val="0"/>
              </a:spcBef>
              <a:spcAft>
                <a:spcPct val="0"/>
              </a:spcAft>
            </a:pPr>
            <a:fld id="{E4110198-1D90-4373-8315-8ABAFAE0BC75}" type="slidenum">
              <a:rPr lang="en-GB" altLang="en-US" smtClean="0">
                <a:solidFill>
                  <a:srgbClr val="FFFFFF"/>
                </a:solidFill>
              </a:rPr>
              <a:pPr fontAlgn="base">
                <a:spcBef>
                  <a:spcPct val="0"/>
                </a:spcBef>
                <a:spcAft>
                  <a:spcPct val="0"/>
                </a:spcAft>
              </a:pPr>
              <a:t>‹#›</a:t>
            </a:fld>
            <a:endParaRPr lang="en-GB" altLang="en-US" smtClean="0">
              <a:solidFill>
                <a:srgbClr val="FFFFFF"/>
              </a:solidFill>
            </a:endParaRPr>
          </a:p>
        </p:txBody>
      </p:sp>
    </p:spTree>
    <p:extLst>
      <p:ext uri="{BB962C8B-B14F-4D97-AF65-F5344CB8AC3E}">
        <p14:creationId xmlns:p14="http://schemas.microsoft.com/office/powerpoint/2010/main" val="2799877543"/>
      </p:ext>
    </p:extLst>
  </p:cSld>
  <p:clrMap bg1="dk2" tx1="lt1" bg2="dk1"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059"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116"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174"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231"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793" indent="-342793"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719" indent="-28566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2646" indent="-228529"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599702" indent="-228529"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6760" indent="-228529"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3818" indent="-228529"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0876" indent="-228529"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7934" indent="-228529"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4991" indent="-228529"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2214123858"/>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l">
              <a:defRPr sz="1400"/>
            </a:lvl1pPr>
          </a:lstStyle>
          <a:p>
            <a:pPr fontAlgn="base">
              <a:spcBef>
                <a:spcPct val="0"/>
              </a:spcBef>
              <a:spcAft>
                <a:spcPct val="0"/>
              </a:spcAft>
            </a:pPr>
            <a:endParaRPr lang="en-GB"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defRPr sz="1400"/>
            </a:lvl1pPr>
          </a:lstStyle>
          <a:p>
            <a:pPr algn="ctr" fontAlgn="base">
              <a:spcBef>
                <a:spcPct val="0"/>
              </a:spcBef>
              <a:spcAft>
                <a:spcPct val="0"/>
              </a:spcAft>
            </a:pPr>
            <a:endParaRPr lang="en-GB"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6" rIns="91410" bIns="45706" numCol="1" anchor="t" anchorCtr="0" compatLnSpc="1">
            <a:prstTxWarp prst="textNoShape">
              <a:avLst/>
            </a:prstTxWarp>
          </a:bodyPr>
          <a:lstStyle>
            <a:lvl1pPr algn="r">
              <a:defRPr sz="1400"/>
            </a:lvl1pPr>
          </a:lstStyle>
          <a:p>
            <a:pPr fontAlgn="base">
              <a:spcBef>
                <a:spcPct val="0"/>
              </a:spcBef>
              <a:spcAft>
                <a:spcPct val="0"/>
              </a:spcAft>
            </a:pPr>
            <a:fld id="{A77702C8-7750-4D9C-B5E6-DF32D2C8FAEE}"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Tree>
    <p:extLst>
      <p:ext uri="{BB962C8B-B14F-4D97-AF65-F5344CB8AC3E}">
        <p14:creationId xmlns:p14="http://schemas.microsoft.com/office/powerpoint/2010/main" val="2707636641"/>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59" algn="ctr" rtl="0" fontAlgn="base">
        <a:spcBef>
          <a:spcPct val="0"/>
        </a:spcBef>
        <a:spcAft>
          <a:spcPct val="0"/>
        </a:spcAft>
        <a:defRPr sz="4400">
          <a:solidFill>
            <a:schemeClr val="tx2"/>
          </a:solidFill>
          <a:latin typeface="Arial" charset="0"/>
        </a:defRPr>
      </a:lvl6pPr>
      <a:lvl7pPr marL="914116" algn="ctr" rtl="0" fontAlgn="base">
        <a:spcBef>
          <a:spcPct val="0"/>
        </a:spcBef>
        <a:spcAft>
          <a:spcPct val="0"/>
        </a:spcAft>
        <a:defRPr sz="4400">
          <a:solidFill>
            <a:schemeClr val="tx2"/>
          </a:solidFill>
          <a:latin typeface="Arial" charset="0"/>
        </a:defRPr>
      </a:lvl7pPr>
      <a:lvl8pPr marL="1371174" algn="ctr" rtl="0" fontAlgn="base">
        <a:spcBef>
          <a:spcPct val="0"/>
        </a:spcBef>
        <a:spcAft>
          <a:spcPct val="0"/>
        </a:spcAft>
        <a:defRPr sz="4400">
          <a:solidFill>
            <a:schemeClr val="tx2"/>
          </a:solidFill>
          <a:latin typeface="Arial" charset="0"/>
        </a:defRPr>
      </a:lvl8pPr>
      <a:lvl9pPr marL="1828231" algn="ctr" rtl="0" fontAlgn="base">
        <a:spcBef>
          <a:spcPct val="0"/>
        </a:spcBef>
        <a:spcAft>
          <a:spcPct val="0"/>
        </a:spcAft>
        <a:defRPr sz="4400">
          <a:solidFill>
            <a:schemeClr val="tx2"/>
          </a:solidFill>
          <a:latin typeface="Arial" charset="0"/>
        </a:defRPr>
      </a:lvl9pPr>
    </p:titleStyle>
    <p:bodyStyle>
      <a:lvl1pPr marL="342793" indent="-342793" algn="l" rtl="0" fontAlgn="base">
        <a:spcBef>
          <a:spcPct val="20000"/>
        </a:spcBef>
        <a:spcAft>
          <a:spcPct val="0"/>
        </a:spcAft>
        <a:buChar char="•"/>
        <a:defRPr sz="3200">
          <a:solidFill>
            <a:schemeClr val="tx1"/>
          </a:solidFill>
          <a:latin typeface="+mn-lt"/>
          <a:ea typeface="+mn-ea"/>
          <a:cs typeface="+mn-cs"/>
        </a:defRPr>
      </a:lvl1pPr>
      <a:lvl2pPr marL="742719" indent="-285660" algn="l" rtl="0" fontAlgn="base">
        <a:spcBef>
          <a:spcPct val="20000"/>
        </a:spcBef>
        <a:spcAft>
          <a:spcPct val="0"/>
        </a:spcAft>
        <a:buChar char="–"/>
        <a:defRPr sz="2800">
          <a:solidFill>
            <a:schemeClr val="tx1"/>
          </a:solidFill>
          <a:latin typeface="+mn-lt"/>
        </a:defRPr>
      </a:lvl2pPr>
      <a:lvl3pPr marL="1142646" indent="-228529" algn="l" rtl="0" fontAlgn="base">
        <a:spcBef>
          <a:spcPct val="20000"/>
        </a:spcBef>
        <a:spcAft>
          <a:spcPct val="0"/>
        </a:spcAft>
        <a:buChar char="•"/>
        <a:defRPr sz="2400">
          <a:solidFill>
            <a:schemeClr val="tx1"/>
          </a:solidFill>
          <a:latin typeface="+mn-lt"/>
        </a:defRPr>
      </a:lvl3pPr>
      <a:lvl4pPr marL="1599702" indent="-228529" algn="l" rtl="0" fontAlgn="base">
        <a:spcBef>
          <a:spcPct val="20000"/>
        </a:spcBef>
        <a:spcAft>
          <a:spcPct val="0"/>
        </a:spcAft>
        <a:buChar char="–"/>
        <a:defRPr sz="2000">
          <a:solidFill>
            <a:schemeClr val="tx1"/>
          </a:solidFill>
          <a:latin typeface="+mn-lt"/>
        </a:defRPr>
      </a:lvl4pPr>
      <a:lvl5pPr marL="2056760" indent="-228529" algn="l" rtl="0" fontAlgn="base">
        <a:spcBef>
          <a:spcPct val="20000"/>
        </a:spcBef>
        <a:spcAft>
          <a:spcPct val="0"/>
        </a:spcAft>
        <a:buChar char="»"/>
        <a:defRPr sz="2000">
          <a:solidFill>
            <a:schemeClr val="tx1"/>
          </a:solidFill>
          <a:latin typeface="+mn-lt"/>
        </a:defRPr>
      </a:lvl5pPr>
      <a:lvl6pPr marL="2513818" indent="-228529" algn="l" rtl="0" fontAlgn="base">
        <a:spcBef>
          <a:spcPct val="20000"/>
        </a:spcBef>
        <a:spcAft>
          <a:spcPct val="0"/>
        </a:spcAft>
        <a:buChar char="»"/>
        <a:defRPr sz="2000">
          <a:solidFill>
            <a:schemeClr val="tx1"/>
          </a:solidFill>
          <a:latin typeface="+mn-lt"/>
        </a:defRPr>
      </a:lvl6pPr>
      <a:lvl7pPr marL="2970876" indent="-228529" algn="l" rtl="0" fontAlgn="base">
        <a:spcBef>
          <a:spcPct val="20000"/>
        </a:spcBef>
        <a:spcAft>
          <a:spcPct val="0"/>
        </a:spcAft>
        <a:buChar char="»"/>
        <a:defRPr sz="2000">
          <a:solidFill>
            <a:schemeClr val="tx1"/>
          </a:solidFill>
          <a:latin typeface="+mn-lt"/>
        </a:defRPr>
      </a:lvl7pPr>
      <a:lvl8pPr marL="3427934" indent="-228529" algn="l" rtl="0" fontAlgn="base">
        <a:spcBef>
          <a:spcPct val="20000"/>
        </a:spcBef>
        <a:spcAft>
          <a:spcPct val="0"/>
        </a:spcAft>
        <a:buChar char="»"/>
        <a:defRPr sz="2000">
          <a:solidFill>
            <a:schemeClr val="tx1"/>
          </a:solidFill>
          <a:latin typeface="+mn-lt"/>
        </a:defRPr>
      </a:lvl8pPr>
      <a:lvl9pPr marL="3884991" indent="-22852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95.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fn.bmj.com/content/vol89/issue5/images/large/fn29306.f2.jpeg" TargetMode="External"/><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63.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4.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34.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24.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18.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18.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63.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39.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6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4.xml"/></Relationships>
</file>

<file path=ppt/slides/_rels/slide35.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5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6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70040"/>
            <a:ext cx="7772400" cy="1470025"/>
          </a:xfrm>
        </p:spPr>
        <p:txBody>
          <a:bodyPr/>
          <a:lstStyle/>
          <a:p>
            <a:r>
              <a:rPr lang="en-GB" dirty="0" smtClean="0"/>
              <a:t>Neonatal Thyroid Disorders</a:t>
            </a:r>
            <a:endParaRPr lang="en-GB" dirty="0"/>
          </a:p>
        </p:txBody>
      </p:sp>
      <p:sp>
        <p:nvSpPr>
          <p:cNvPr id="3" name="Subtitle 2"/>
          <p:cNvSpPr>
            <a:spLocks noGrp="1"/>
          </p:cNvSpPr>
          <p:nvPr>
            <p:ph type="subTitle" idx="1"/>
          </p:nvPr>
        </p:nvSpPr>
        <p:spPr/>
        <p:txBody>
          <a:bodyPr>
            <a:normAutofit fontScale="92500" lnSpcReduction="10000"/>
          </a:bodyPr>
          <a:lstStyle/>
          <a:p>
            <a:r>
              <a:rPr lang="en-GB" dirty="0" smtClean="0"/>
              <a:t>Indi Banerjee</a:t>
            </a:r>
          </a:p>
          <a:p>
            <a:endParaRPr lang="en-GB" dirty="0" smtClean="0"/>
          </a:p>
          <a:p>
            <a:r>
              <a:rPr lang="en-GB" sz="2400" dirty="0"/>
              <a:t>Consultant in Paediatric Endocrinology</a:t>
            </a:r>
          </a:p>
          <a:p>
            <a:r>
              <a:rPr lang="en-GB" sz="2400" dirty="0"/>
              <a:t>RMCH</a:t>
            </a:r>
          </a:p>
        </p:txBody>
      </p:sp>
      <p:pic>
        <p:nvPicPr>
          <p:cNvPr id="4" name="Picture 26" descr="j043564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00112" y="2800350"/>
            <a:ext cx="873125" cy="17208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8" descr="j042303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54801" y="2667002"/>
            <a:ext cx="22098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506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404813"/>
            <a:ext cx="8229600" cy="863600"/>
          </a:xfrm>
          <a:solidFill>
            <a:srgbClr val="FFFF66"/>
          </a:solidFill>
        </p:spPr>
        <p:txBody>
          <a:bodyPr/>
          <a:lstStyle/>
          <a:p>
            <a:r>
              <a:rPr lang="en-GB" altLang="en-US"/>
              <a:t>Congenital hypothyroidism</a:t>
            </a:r>
            <a:endParaRPr lang="en-US" altLang="en-US"/>
          </a:p>
        </p:txBody>
      </p:sp>
      <p:sp>
        <p:nvSpPr>
          <p:cNvPr id="41987" name="Rectangle 3"/>
          <p:cNvSpPr>
            <a:spLocks noGrp="1" noChangeArrowheads="1"/>
          </p:cNvSpPr>
          <p:nvPr>
            <p:ph type="body" idx="1"/>
          </p:nvPr>
        </p:nvSpPr>
        <p:spPr>
          <a:xfrm>
            <a:off x="684213" y="1844677"/>
            <a:ext cx="8128000" cy="4287838"/>
          </a:xfrm>
        </p:spPr>
        <p:txBody>
          <a:bodyPr/>
          <a:lstStyle/>
          <a:p>
            <a:r>
              <a:rPr lang="en-US" altLang="en-US" sz="2800" dirty="0"/>
              <a:t>Thyroid hormones - necessary for normal growth and development since fetal life</a:t>
            </a:r>
          </a:p>
          <a:p>
            <a:endParaRPr lang="en-GB" altLang="en-US" sz="2800" dirty="0"/>
          </a:p>
          <a:p>
            <a:r>
              <a:rPr lang="en-GB" altLang="en-US" sz="2800" dirty="0"/>
              <a:t>Incidence -1:3500 </a:t>
            </a:r>
            <a:r>
              <a:rPr lang="en-GB" altLang="en-US" sz="2800" dirty="0" err="1"/>
              <a:t>newborns</a:t>
            </a:r>
            <a:endParaRPr lang="en-GB" altLang="en-US" sz="2800" dirty="0"/>
          </a:p>
          <a:p>
            <a:endParaRPr lang="en-GB" altLang="en-US" sz="2800" dirty="0"/>
          </a:p>
          <a:p>
            <a:r>
              <a:rPr lang="en-GB" altLang="en-US" sz="2800" dirty="0"/>
              <a:t>Common in girls and in Asians</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3141666"/>
            <a:ext cx="2663825" cy="250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557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body" idx="1"/>
          </p:nvPr>
        </p:nvSpPr>
        <p:spPr>
          <a:xfrm>
            <a:off x="457200" y="1600203"/>
            <a:ext cx="4356100" cy="4525963"/>
          </a:xfrm>
        </p:spPr>
        <p:txBody>
          <a:bodyPr/>
          <a:lstStyle/>
          <a:p>
            <a:r>
              <a:rPr lang="en-GB" altLang="en-US">
                <a:solidFill>
                  <a:schemeClr val="bg1"/>
                </a:solidFill>
                <a:latin typeface="Arial Unicode MS" pitchFamily="34" charset="-128"/>
              </a:rPr>
              <a:t>Effective, inexpensive</a:t>
            </a:r>
          </a:p>
          <a:p>
            <a:r>
              <a:rPr lang="en-GB" altLang="en-US">
                <a:solidFill>
                  <a:schemeClr val="bg1"/>
                </a:solidFill>
                <a:latin typeface="Arial Unicode MS" pitchFamily="34" charset="-128"/>
              </a:rPr>
              <a:t>TSH levels, not thyroxine</a:t>
            </a:r>
          </a:p>
          <a:p>
            <a:r>
              <a:rPr lang="en-GB" altLang="en-US">
                <a:solidFill>
                  <a:schemeClr val="bg1"/>
                </a:solidFill>
                <a:latin typeface="Arial Unicode MS" pitchFamily="34" charset="-128"/>
              </a:rPr>
              <a:t>Preserve IQ</a:t>
            </a:r>
          </a:p>
          <a:p>
            <a:endParaRPr lang="en-GB" altLang="en-US">
              <a:solidFill>
                <a:schemeClr val="bg1"/>
              </a:solidFill>
              <a:latin typeface="Arial Unicode MS" pitchFamily="34" charset="-128"/>
            </a:endParaRPr>
          </a:p>
        </p:txBody>
      </p:sp>
      <p:pic>
        <p:nvPicPr>
          <p:cNvPr id="45059" name="Picture 3" descr="Unfortunately we are unable to provide accessible alternative text for this. If you require assistance to access this image, please contact help@nature.com or the autho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24403" y="381001"/>
            <a:ext cx="3933825" cy="6057900"/>
          </a:xfrm>
          <a:prstGeom prst="rect">
            <a:avLst/>
          </a:prstGeom>
          <a:noFill/>
          <a:extLst>
            <a:ext uri="{909E8E84-426E-40DD-AFC4-6F175D3DCCD1}">
              <a14:hiddenFill xmlns:a14="http://schemas.microsoft.com/office/drawing/2010/main">
                <a:solidFill>
                  <a:srgbClr val="FFFFFF"/>
                </a:solidFill>
              </a14:hiddenFill>
            </a:ext>
          </a:extLst>
        </p:spPr>
      </p:pic>
      <p:sp>
        <p:nvSpPr>
          <p:cNvPr id="45060" name="Rectangle 4"/>
          <p:cNvSpPr>
            <a:spLocks noGrp="1" noChangeArrowheads="1"/>
          </p:cNvSpPr>
          <p:nvPr>
            <p:ph type="title"/>
          </p:nvPr>
        </p:nvSpPr>
        <p:spPr>
          <a:xfrm>
            <a:off x="0" y="152400"/>
            <a:ext cx="4724400" cy="1524000"/>
          </a:xfrm>
        </p:spPr>
        <p:txBody>
          <a:bodyPr/>
          <a:lstStyle/>
          <a:p>
            <a:r>
              <a:rPr lang="en-GB" altLang="en-US" sz="2800" dirty="0">
                <a:solidFill>
                  <a:srgbClr val="FFFF00"/>
                </a:solidFill>
                <a:latin typeface="Arial Unicode MS" pitchFamily="34" charset="-128"/>
              </a:rPr>
              <a:t>Congenital hypothyroidism - screening</a:t>
            </a:r>
          </a:p>
        </p:txBody>
      </p:sp>
      <p:sp>
        <p:nvSpPr>
          <p:cNvPr id="45061" name="Text Box 5"/>
          <p:cNvSpPr txBox="1">
            <a:spLocks noChangeArrowheads="1"/>
          </p:cNvSpPr>
          <p:nvPr/>
        </p:nvSpPr>
        <p:spPr bwMode="auto">
          <a:xfrm>
            <a:off x="5622925" y="6459539"/>
            <a:ext cx="1826280" cy="245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eaLnBrk="0" fontAlgn="base" hangingPunct="0">
              <a:spcBef>
                <a:spcPct val="0"/>
              </a:spcBef>
              <a:spcAft>
                <a:spcPct val="0"/>
              </a:spcAft>
            </a:pPr>
            <a:r>
              <a:rPr lang="en-GB" altLang="en-US" sz="1000" i="1">
                <a:solidFill>
                  <a:srgbClr val="FFFFFF"/>
                </a:solidFill>
              </a:rPr>
              <a:t>Akcakus et al, J Perinatology</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19203" y="4659315"/>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7162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2286000" y="2667000"/>
            <a:ext cx="914400" cy="91440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7" name="Oval 6"/>
          <p:cNvSpPr>
            <a:spLocks noChangeAspect="1"/>
          </p:cNvSpPr>
          <p:nvPr/>
        </p:nvSpPr>
        <p:spPr bwMode="auto">
          <a:xfrm>
            <a:off x="2090056" y="1586271"/>
            <a:ext cx="1537929" cy="1537929"/>
          </a:xfrm>
          <a:prstGeom prst="ellipse">
            <a:avLst/>
          </a:prstGeom>
          <a:solidFill>
            <a:srgbClr val="FFFF00"/>
          </a:solidFill>
          <a:ln w="38100">
            <a:solidFill>
              <a:srgbClr val="FF0000"/>
            </a:solid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rPr>
              <a:t>Small or absent</a:t>
            </a:r>
          </a:p>
          <a:p>
            <a:pPr marL="0" marR="0" indent="0" algn="ctr" defTabSz="914400" rtl="0" eaLnBrk="1" fontAlgn="base" latinLnBrk="0" hangingPunct="1">
              <a:lnSpc>
                <a:spcPct val="100000"/>
              </a:lnSpc>
              <a:spcBef>
                <a:spcPct val="0"/>
              </a:spcBef>
              <a:spcAft>
                <a:spcPct val="0"/>
              </a:spcAft>
              <a:buClrTx/>
              <a:buSzTx/>
              <a:buFontTx/>
              <a:buNone/>
              <a:tabLst/>
            </a:pPr>
            <a:r>
              <a:rPr lang="en-GB" dirty="0" smtClean="0">
                <a:latin typeface="Arial" charset="0"/>
              </a:rPr>
              <a:t>gland</a:t>
            </a:r>
            <a:endParaRPr kumimoji="0" lang="en-GB" sz="1800" b="0" i="0" u="none" strike="noStrike" cap="none" normalizeH="0" baseline="0" dirty="0" smtClean="0">
              <a:ln>
                <a:noFill/>
              </a:ln>
              <a:solidFill>
                <a:schemeClr val="tx1"/>
              </a:solidFill>
              <a:effectLst/>
              <a:latin typeface="Arial" charset="0"/>
            </a:endParaRPr>
          </a:p>
        </p:txBody>
      </p:sp>
      <p:sp>
        <p:nvSpPr>
          <p:cNvPr id="10" name="Oval 9"/>
          <p:cNvSpPr>
            <a:spLocks noChangeAspect="1"/>
          </p:cNvSpPr>
          <p:nvPr/>
        </p:nvSpPr>
        <p:spPr bwMode="auto">
          <a:xfrm>
            <a:off x="5176800" y="2149285"/>
            <a:ext cx="1537929" cy="1537929"/>
          </a:xfrm>
          <a:prstGeom prst="ellipse">
            <a:avLst/>
          </a:prstGeom>
          <a:solidFill>
            <a:srgbClr val="FFC000"/>
          </a:solidFill>
          <a:ln w="38100">
            <a:solidFill>
              <a:schemeClr val="tx1"/>
            </a:solid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rPr>
              <a:t>Normal or</a:t>
            </a:r>
            <a:r>
              <a:rPr kumimoji="0" lang="en-GB" sz="1800" b="0" i="0" u="none" strike="noStrike" cap="none" normalizeH="0" dirty="0" smtClean="0">
                <a:ln>
                  <a:noFill/>
                </a:ln>
                <a:solidFill>
                  <a:schemeClr val="tx1"/>
                </a:solidFill>
                <a:effectLst/>
                <a:latin typeface="Arial" charset="0"/>
              </a:rPr>
              <a:t> Large gland</a:t>
            </a:r>
            <a:endParaRPr kumimoji="0" lang="en-GB" sz="1800" b="0" i="0" u="none" strike="noStrike" cap="none" normalizeH="0" baseline="0" dirty="0" smtClean="0">
              <a:ln>
                <a:noFill/>
              </a:ln>
              <a:solidFill>
                <a:schemeClr val="tx1"/>
              </a:solidFill>
              <a:effectLst/>
              <a:latin typeface="Arial" charset="0"/>
            </a:endParaRPr>
          </a:p>
        </p:txBody>
      </p:sp>
      <p:sp>
        <p:nvSpPr>
          <p:cNvPr id="11" name="Oval 10"/>
          <p:cNvSpPr>
            <a:spLocks noChangeAspect="1"/>
          </p:cNvSpPr>
          <p:nvPr/>
        </p:nvSpPr>
        <p:spPr bwMode="auto">
          <a:xfrm>
            <a:off x="3631907" y="4114800"/>
            <a:ext cx="1537929" cy="1537929"/>
          </a:xfrm>
          <a:prstGeom prst="ellipse">
            <a:avLst/>
          </a:prstGeom>
          <a:solidFill>
            <a:srgbClr val="00B0F0"/>
          </a:solidFill>
          <a:ln w="38100">
            <a:solidFill>
              <a:schemeClr val="accent6"/>
            </a:solid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rPr>
              <a:t>Ectopic gland</a:t>
            </a:r>
          </a:p>
        </p:txBody>
      </p:sp>
      <p:sp>
        <p:nvSpPr>
          <p:cNvPr id="12" name="TextBox 11"/>
          <p:cNvSpPr txBox="1"/>
          <p:nvPr/>
        </p:nvSpPr>
        <p:spPr>
          <a:xfrm>
            <a:off x="2859020" y="1216939"/>
            <a:ext cx="2057038" cy="369332"/>
          </a:xfrm>
          <a:prstGeom prst="rect">
            <a:avLst/>
          </a:prstGeom>
          <a:noFill/>
        </p:spPr>
        <p:txBody>
          <a:bodyPr wrap="none" rtlCol="0">
            <a:spAutoFit/>
          </a:bodyPr>
          <a:lstStyle/>
          <a:p>
            <a:r>
              <a:rPr lang="en-GB" dirty="0" smtClean="0"/>
              <a:t>Dysplasia/ Aplasia</a:t>
            </a:r>
            <a:endParaRPr lang="en-GB" dirty="0"/>
          </a:p>
        </p:txBody>
      </p:sp>
      <p:sp>
        <p:nvSpPr>
          <p:cNvPr id="13" name="TextBox 12"/>
          <p:cNvSpPr txBox="1"/>
          <p:nvPr/>
        </p:nvSpPr>
        <p:spPr>
          <a:xfrm>
            <a:off x="6074229" y="1575385"/>
            <a:ext cx="2172390" cy="646331"/>
          </a:xfrm>
          <a:prstGeom prst="rect">
            <a:avLst/>
          </a:prstGeom>
          <a:noFill/>
        </p:spPr>
        <p:txBody>
          <a:bodyPr wrap="none" rtlCol="0">
            <a:spAutoFit/>
          </a:bodyPr>
          <a:lstStyle/>
          <a:p>
            <a:r>
              <a:rPr lang="en-GB" dirty="0" err="1" smtClean="0"/>
              <a:t>Dyshormonogeneis</a:t>
            </a:r>
            <a:endParaRPr lang="en-GB" dirty="0"/>
          </a:p>
          <a:p>
            <a:r>
              <a:rPr lang="en-GB" dirty="0" smtClean="0"/>
              <a:t>Gland in situ</a:t>
            </a:r>
            <a:endParaRPr lang="en-GB" dirty="0"/>
          </a:p>
        </p:txBody>
      </p:sp>
      <p:sp>
        <p:nvSpPr>
          <p:cNvPr id="14" name="TextBox 13"/>
          <p:cNvSpPr txBox="1"/>
          <p:nvPr/>
        </p:nvSpPr>
        <p:spPr>
          <a:xfrm>
            <a:off x="5176800" y="4495800"/>
            <a:ext cx="954107" cy="369332"/>
          </a:xfrm>
          <a:prstGeom prst="rect">
            <a:avLst/>
          </a:prstGeom>
          <a:noFill/>
        </p:spPr>
        <p:txBody>
          <a:bodyPr wrap="none" rtlCol="0">
            <a:spAutoFit/>
          </a:bodyPr>
          <a:lstStyle/>
          <a:p>
            <a:r>
              <a:rPr lang="en-GB" dirty="0" err="1" smtClean="0"/>
              <a:t>Ectopia</a:t>
            </a:r>
            <a:endParaRPr lang="en-GB" dirty="0"/>
          </a:p>
        </p:txBody>
      </p:sp>
      <p:sp>
        <p:nvSpPr>
          <p:cNvPr id="15" name="TextBox 14"/>
          <p:cNvSpPr txBox="1"/>
          <p:nvPr/>
        </p:nvSpPr>
        <p:spPr>
          <a:xfrm>
            <a:off x="653291" y="457200"/>
            <a:ext cx="5757666" cy="52322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2800" dirty="0" smtClean="0"/>
              <a:t>Congenital Hypothyroidism - Types</a:t>
            </a:r>
            <a:endParaRPr lang="en-GB" sz="2800" dirty="0"/>
          </a:p>
        </p:txBody>
      </p:sp>
    </p:spTree>
    <p:extLst>
      <p:ext uri="{BB962C8B-B14F-4D97-AF65-F5344CB8AC3E}">
        <p14:creationId xmlns:p14="http://schemas.microsoft.com/office/powerpoint/2010/main" val="821411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292102" y="381640"/>
            <a:ext cx="8460218" cy="685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9pPr>
          </a:lstStyle>
          <a:p>
            <a:pPr defTabSz="414683" fontAlgn="base" hangingPunct="0">
              <a:lnSpc>
                <a:spcPct val="93000"/>
              </a:lnSpc>
              <a:spcBef>
                <a:spcPct val="0"/>
              </a:spcBef>
              <a:spcAft>
                <a:spcPct val="0"/>
              </a:spcAft>
              <a:buClr>
                <a:srgbClr val="000000"/>
              </a:buClr>
              <a:buSzPct val="45000"/>
            </a:pPr>
            <a:r>
              <a:rPr lang="en-GB" altLang="en-US" sz="1800" b="1" dirty="0" smtClean="0">
                <a:latin typeface="Arial" charset="0"/>
              </a:rPr>
              <a:t>Types of Congenital Hypothyroidism -  Gland in situ (</a:t>
            </a:r>
            <a:r>
              <a:rPr lang="en-GB" altLang="en-US" sz="1800" b="1" dirty="0" err="1" smtClean="0">
                <a:latin typeface="Arial" charset="0"/>
              </a:rPr>
              <a:t>dyshormonogensis</a:t>
            </a:r>
            <a:r>
              <a:rPr lang="en-GB" altLang="en-US" sz="1800" b="1" dirty="0" smtClean="0">
                <a:latin typeface="Arial" charset="0"/>
              </a:rPr>
              <a:t>) and Ectopic thyroids are common</a:t>
            </a:r>
            <a:endParaRPr lang="en-GB" altLang="en-US" sz="1800" b="1" dirty="0">
              <a:latin typeface="Arial" charset="0"/>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35840" y="6205612"/>
            <a:ext cx="816480" cy="52277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040" y="1294696"/>
            <a:ext cx="7804800" cy="426284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p:cNvSpPr txBox="1">
            <a:spLocks noChangeArrowheads="1"/>
          </p:cNvSpPr>
          <p:nvPr/>
        </p:nvSpPr>
        <p:spPr bwMode="auto">
          <a:xfrm>
            <a:off x="671040" y="5972307"/>
            <a:ext cx="3918240" cy="3096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9pPr>
          </a:lstStyle>
          <a:p>
            <a:pPr defTabSz="414683" fontAlgn="base" hangingPunct="0">
              <a:lnSpc>
                <a:spcPct val="93000"/>
              </a:lnSpc>
              <a:spcBef>
                <a:spcPct val="0"/>
              </a:spcBef>
              <a:spcAft>
                <a:spcPct val="0"/>
              </a:spcAft>
              <a:buClr>
                <a:srgbClr val="000000"/>
              </a:buClr>
              <a:buSzPct val="45000"/>
            </a:pPr>
            <a:r>
              <a:rPr lang="en-GB" altLang="en-US" sz="1100" b="1" dirty="0">
                <a:latin typeface="Arial" charset="0"/>
              </a:rPr>
              <a:t>Chris Worth et al. Arch Dis Child doi:10.1136/archdischild-2019-317665</a:t>
            </a:r>
          </a:p>
        </p:txBody>
      </p:sp>
      <p:sp>
        <p:nvSpPr>
          <p:cNvPr id="3077" name="Text Box 5"/>
          <p:cNvSpPr txBox="1">
            <a:spLocks noChangeArrowheads="1"/>
          </p:cNvSpPr>
          <p:nvPr/>
        </p:nvSpPr>
        <p:spPr bwMode="auto">
          <a:xfrm>
            <a:off x="97920" y="6613176"/>
            <a:ext cx="685728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Lst>
              <a:defRPr sz="2400">
                <a:solidFill>
                  <a:srgbClr val="000000"/>
                </a:solidFill>
                <a:latin typeface="Times New Roman" pitchFamily="16" charset="0"/>
                <a:ea typeface="msgothic" charset="0"/>
                <a:cs typeface="msgothic" charset="0"/>
              </a:defRPr>
            </a:lvl9pPr>
          </a:lstStyle>
          <a:p>
            <a:pPr defTabSz="414683" fontAlgn="base" hangingPunct="0">
              <a:lnSpc>
                <a:spcPct val="93000"/>
              </a:lnSpc>
              <a:spcBef>
                <a:spcPct val="0"/>
              </a:spcBef>
              <a:spcAft>
                <a:spcPct val="0"/>
              </a:spcAft>
              <a:buClr>
                <a:srgbClr val="000000"/>
              </a:buClr>
              <a:buSzPct val="45000"/>
            </a:pPr>
            <a:r>
              <a:rPr lang="en-GB" altLang="en-US" sz="900">
                <a:latin typeface="Arial" charset="0"/>
              </a:rPr>
              <a:t>Copyright © BMJ Publishing Group Ltd &amp; Royal College of Paediatrics and Child Health. All rights reserved.</a:t>
            </a:r>
          </a:p>
        </p:txBody>
      </p:sp>
      <p:sp>
        <p:nvSpPr>
          <p:cNvPr id="2" name="Rectangle 1"/>
          <p:cNvSpPr/>
          <p:nvPr/>
        </p:nvSpPr>
        <p:spPr bwMode="auto">
          <a:xfrm>
            <a:off x="3124200" y="4191000"/>
            <a:ext cx="1752600" cy="6096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pPr>
            <a:endParaRPr kumimoji="0" lang="en-GB" sz="2400" b="0" i="0" u="none" strike="noStrike" cap="none" normalizeH="0" baseline="0" smtClean="0">
              <a:ln>
                <a:noFill/>
              </a:ln>
              <a:effectLst/>
              <a:latin typeface="Times New Roman" pitchFamily="16" charset="0"/>
            </a:endParaRPr>
          </a:p>
        </p:txBody>
      </p:sp>
      <p:sp>
        <p:nvSpPr>
          <p:cNvPr id="8" name="Rectangle 7"/>
          <p:cNvSpPr/>
          <p:nvPr/>
        </p:nvSpPr>
        <p:spPr bwMode="auto">
          <a:xfrm>
            <a:off x="4942114" y="4191000"/>
            <a:ext cx="1752600" cy="6096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pPr>
            <a:endParaRPr kumimoji="0" lang="en-GB" sz="2400" b="0" i="0" u="none" strike="noStrike" cap="none" normalizeH="0" baseline="0" smtClean="0">
              <a:ln>
                <a:noFill/>
              </a:ln>
              <a:effectLst/>
              <a:latin typeface="Times New Roman" pitchFamily="16" charset="0"/>
            </a:endParaRPr>
          </a:p>
        </p:txBody>
      </p:sp>
      <p:sp>
        <p:nvSpPr>
          <p:cNvPr id="9" name="Rectangle 8"/>
          <p:cNvSpPr/>
          <p:nvPr/>
        </p:nvSpPr>
        <p:spPr bwMode="auto">
          <a:xfrm>
            <a:off x="6781800" y="4191000"/>
            <a:ext cx="1752600" cy="6096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pPr>
            <a:endParaRPr kumimoji="0" lang="en-GB" sz="2400" b="0" i="0" u="none" strike="noStrike" cap="none" normalizeH="0" baseline="0" smtClean="0">
              <a:ln>
                <a:noFill/>
              </a:ln>
              <a:effectLst/>
              <a:latin typeface="Times New Roman" pitchFamily="16" charset="0"/>
            </a:endParaRPr>
          </a:p>
        </p:txBody>
      </p:sp>
    </p:spTree>
    <p:extLst>
      <p:ext uri="{BB962C8B-B14F-4D97-AF65-F5344CB8AC3E}">
        <p14:creationId xmlns:p14="http://schemas.microsoft.com/office/powerpoint/2010/main" val="2990594451"/>
      </p:ext>
    </p:extLst>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altLang="en-US" sz="3200"/>
              <a:t>Maternal iodine deficiency in NE England</a:t>
            </a:r>
            <a:endParaRPr lang="en-US" altLang="en-US" sz="3200"/>
          </a:p>
        </p:txBody>
      </p:sp>
      <p:sp>
        <p:nvSpPr>
          <p:cNvPr id="75779" name="Rectangle 3"/>
          <p:cNvSpPr>
            <a:spLocks noGrp="1" noChangeArrowheads="1"/>
          </p:cNvSpPr>
          <p:nvPr>
            <p:ph type="body" sz="half" idx="1"/>
          </p:nvPr>
        </p:nvSpPr>
        <p:spPr/>
        <p:txBody>
          <a:bodyPr/>
          <a:lstStyle/>
          <a:p>
            <a:r>
              <a:rPr lang="en-GB" altLang="en-US"/>
              <a:t>3.5% pregnant women confirmed iodine deficient</a:t>
            </a:r>
          </a:p>
          <a:p>
            <a:r>
              <a:rPr lang="en-GB" altLang="en-US"/>
              <a:t>40% borderline low iodine deficient</a:t>
            </a:r>
            <a:endParaRPr lang="en-US" altLang="en-US"/>
          </a:p>
        </p:txBody>
      </p:sp>
      <p:pic>
        <p:nvPicPr>
          <p:cNvPr id="75780" name="Picture 4" descr=" ">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1600200"/>
            <a:ext cx="3276600" cy="4191000"/>
          </a:xfrm>
          <a:prstGeom prst="rect">
            <a:avLst/>
          </a:prstGeom>
          <a:noFill/>
          <a:extLst>
            <a:ext uri="{909E8E84-426E-40DD-AFC4-6F175D3DCCD1}">
              <a14:hiddenFill xmlns:a14="http://schemas.microsoft.com/office/drawing/2010/main">
                <a:solidFill>
                  <a:srgbClr val="FFFFFF"/>
                </a:solidFill>
              </a14:hiddenFill>
            </a:ext>
          </a:extLst>
        </p:spPr>
      </p:pic>
      <p:sp>
        <p:nvSpPr>
          <p:cNvPr id="75781" name="Text Box 5"/>
          <p:cNvSpPr txBox="1">
            <a:spLocks noChangeArrowheads="1"/>
          </p:cNvSpPr>
          <p:nvPr/>
        </p:nvSpPr>
        <p:spPr bwMode="auto">
          <a:xfrm>
            <a:off x="5470528" y="6053138"/>
            <a:ext cx="22780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eaLnBrk="0" fontAlgn="base" hangingPunct="0">
              <a:spcBef>
                <a:spcPct val="0"/>
              </a:spcBef>
              <a:spcAft>
                <a:spcPct val="0"/>
              </a:spcAft>
            </a:pPr>
            <a:r>
              <a:rPr lang="en-GB" altLang="en-US" sz="1200" i="1">
                <a:solidFill>
                  <a:srgbClr val="000000"/>
                </a:solidFill>
              </a:rPr>
              <a:t>Kibirige et al, Arch Dis Child 04</a:t>
            </a:r>
            <a:endParaRPr lang="en-US" altLang="en-US" sz="1200" i="1">
              <a:solidFill>
                <a:srgbClr val="000000"/>
              </a:solidFill>
            </a:endParaRPr>
          </a:p>
        </p:txBody>
      </p:sp>
    </p:spTree>
    <p:extLst>
      <p:ext uri="{BB962C8B-B14F-4D97-AF65-F5344CB8AC3E}">
        <p14:creationId xmlns:p14="http://schemas.microsoft.com/office/powerpoint/2010/main" val="215467805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ltLang="en-US"/>
              <a:t>Genetic causes of CH</a:t>
            </a:r>
          </a:p>
        </p:txBody>
      </p:sp>
      <p:sp>
        <p:nvSpPr>
          <p:cNvPr id="64515" name="Rectangle 3"/>
          <p:cNvSpPr>
            <a:spLocks noGrp="1" noChangeArrowheads="1"/>
          </p:cNvSpPr>
          <p:nvPr>
            <p:ph type="body" sz="half" idx="1"/>
          </p:nvPr>
        </p:nvSpPr>
        <p:spPr>
          <a:xfrm>
            <a:off x="1258888" y="1341438"/>
            <a:ext cx="7704137" cy="1223962"/>
          </a:xfrm>
        </p:spPr>
        <p:txBody>
          <a:bodyPr/>
          <a:lstStyle/>
          <a:p>
            <a:r>
              <a:rPr lang="en-GB" altLang="en-US" sz="2800"/>
              <a:t>Most cases are sporadic</a:t>
            </a:r>
          </a:p>
          <a:p>
            <a:r>
              <a:rPr lang="en-GB" altLang="en-US" sz="2800"/>
              <a:t>15-20% of cases are inherited</a:t>
            </a:r>
          </a:p>
        </p:txBody>
      </p:sp>
      <p:graphicFrame>
        <p:nvGraphicFramePr>
          <p:cNvPr id="64564" name="Group 52"/>
          <p:cNvGraphicFramePr>
            <a:graphicFrameLocks noGrp="1"/>
          </p:cNvGraphicFramePr>
          <p:nvPr>
            <p:ph sz="half" idx="2"/>
          </p:nvPr>
        </p:nvGraphicFramePr>
        <p:xfrm>
          <a:off x="684216" y="2492378"/>
          <a:ext cx="7488237" cy="3367306"/>
        </p:xfrm>
        <a:graphic>
          <a:graphicData uri="http://schemas.openxmlformats.org/drawingml/2006/table">
            <a:tbl>
              <a:tblPr/>
              <a:tblGrid>
                <a:gridCol w="2132012"/>
                <a:gridCol w="2811463"/>
                <a:gridCol w="2544762"/>
              </a:tblGrid>
              <a:tr h="457200">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dirty="0" smtClean="0">
                          <a:ln>
                            <a:noFill/>
                          </a:ln>
                          <a:solidFill>
                            <a:schemeClr val="tx1"/>
                          </a:solidFill>
                          <a:effectLst/>
                          <a:latin typeface="Arial" charset="0"/>
                        </a:rPr>
                        <a:t>Gene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charset="0"/>
                        </a:rPr>
                        <a:t>Phenotype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charset="0"/>
                        </a:rPr>
                        <a:t>Other problems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Pendrin (AR)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Goitre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Hearing loss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PAX8 (AD)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Hypoplasia/Ectopic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Kidney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0967">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TTF2 (AR)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Hypoplasia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Cleft palate, Choanal atresia, Developmental delay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982663">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GLIS3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dirty="0" smtClean="0">
                          <a:ln>
                            <a:noFill/>
                          </a:ln>
                          <a:solidFill>
                            <a:schemeClr val="tx1"/>
                          </a:solidFill>
                          <a:effectLst/>
                          <a:latin typeface="Arial" charset="0"/>
                        </a:rPr>
                        <a:t>Hypoplasia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charset="0"/>
                        </a:rPr>
                        <a:t>Diabetes mellitus, glaucoma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TextBox 1"/>
          <p:cNvSpPr txBox="1"/>
          <p:nvPr/>
        </p:nvSpPr>
        <p:spPr>
          <a:xfrm>
            <a:off x="3581400" y="6063734"/>
            <a:ext cx="4746812"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2000" dirty="0" smtClean="0"/>
              <a:t>DUOX2 frequent in Chinese populations</a:t>
            </a:r>
            <a:endParaRPr lang="en-GB" sz="2000" dirty="0"/>
          </a:p>
        </p:txBody>
      </p:sp>
    </p:spTree>
    <p:extLst>
      <p:ext uri="{BB962C8B-B14F-4D97-AF65-F5344CB8AC3E}">
        <p14:creationId xmlns:p14="http://schemas.microsoft.com/office/powerpoint/2010/main" val="2331479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260475" y="152400"/>
            <a:ext cx="7199313"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1pPr>
            <a:lvl2pPr>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2pPr>
            <a:lvl3pPr>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3pPr>
            <a:lvl4pPr>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4pPr>
            <a:lvl5pPr>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Lst>
              <a:defRPr sz="1400">
                <a:solidFill>
                  <a:srgbClr val="000000"/>
                </a:solidFill>
                <a:latin typeface="Arial" charset="0"/>
                <a:ea typeface="ＭＳ Ｐゴシック" charset="-128"/>
              </a:defRPr>
            </a:lvl9pPr>
          </a:lstStyle>
          <a:p>
            <a:pPr defTabSz="457200" fontAlgn="base">
              <a:spcBef>
                <a:spcPct val="0"/>
              </a:spcBef>
              <a:spcAft>
                <a:spcPct val="0"/>
              </a:spcAft>
              <a:buClr>
                <a:srgbClr val="000000"/>
              </a:buClr>
              <a:buSzPct val="100000"/>
              <a:buFont typeface="Times New Roman" pitchFamily="16" charset="0"/>
              <a:buNone/>
            </a:pPr>
            <a:r>
              <a:rPr lang="en-US" altLang="en-US" sz="1100" smtClean="0"/>
              <a:t>Molecular defects in thyroid dysgenesis</a:t>
            </a:r>
          </a:p>
        </p:txBody>
      </p:sp>
      <p:sp>
        <p:nvSpPr>
          <p:cNvPr id="3074" name="AutoShape 2"/>
          <p:cNvSpPr>
            <a:spLocks noChangeAspect="1" noChangeArrowheads="1"/>
          </p:cNvSpPr>
          <p:nvPr/>
        </p:nvSpPr>
        <p:spPr bwMode="auto">
          <a:xfrm>
            <a:off x="4926013" y="152400"/>
            <a:ext cx="3670300" cy="355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6" charset="0"/>
              <a:buNone/>
            </a:pPr>
            <a:endParaRPr lang="en-GB" sz="1400" smtClean="0">
              <a:solidFill>
                <a:srgbClr val="FFFFFF"/>
              </a:solidFill>
              <a:ea typeface="ＭＳ Ｐゴシック" charset="-128"/>
            </a:endParaRPr>
          </a:p>
        </p:txBody>
      </p:sp>
      <p:sp>
        <p:nvSpPr>
          <p:cNvPr id="3075" name="Text Box 3"/>
          <p:cNvSpPr txBox="1">
            <a:spLocks noChangeArrowheads="1"/>
          </p:cNvSpPr>
          <p:nvPr/>
        </p:nvSpPr>
        <p:spPr bwMode="auto">
          <a:xfrm>
            <a:off x="360363" y="5940425"/>
            <a:ext cx="8640762"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Arial" charset="0"/>
                <a:ea typeface="ＭＳ Ｐゴシック" charset="-128"/>
              </a:defRPr>
            </a:lvl9pPr>
          </a:lstStyle>
          <a:p>
            <a:pPr defTabSz="457200" fontAlgn="base">
              <a:spcBef>
                <a:spcPct val="0"/>
              </a:spcBef>
              <a:spcAft>
                <a:spcPct val="0"/>
              </a:spcAft>
              <a:buClr>
                <a:srgbClr val="000000"/>
              </a:buClr>
              <a:buSzPct val="100000"/>
              <a:buFont typeface="Times New Roman" pitchFamily="16" charset="0"/>
              <a:buNone/>
            </a:pPr>
            <a:r>
              <a:rPr lang="en-US" altLang="en-US" sz="800" b="1" smtClean="0">
                <a:solidFill>
                  <a:srgbClr val="0054A6"/>
                </a:solidFill>
              </a:rPr>
              <a:t>Clinical Genetics, Volume: 97, Issue: 1, Pages: 222-231, First published: 21 August 2019, DOI: (10.1111/cge.13627) </a:t>
            </a:r>
          </a:p>
        </p:txBody>
      </p:sp>
      <p:pic>
        <p:nvPicPr>
          <p:cNvPr id="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0698" y="1447799"/>
            <a:ext cx="8584833" cy="3013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0064080"/>
      </p:ext>
    </p:extLst>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3419478" y="6165850"/>
            <a:ext cx="2665413" cy="333375"/>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1" name="Rectangle 3"/>
          <p:cNvSpPr>
            <a:spLocks noChangeArrowheads="1"/>
          </p:cNvSpPr>
          <p:nvPr/>
        </p:nvSpPr>
        <p:spPr bwMode="auto">
          <a:xfrm>
            <a:off x="3419478" y="5516563"/>
            <a:ext cx="2665413" cy="360362"/>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2" name="Rectangle 4"/>
          <p:cNvSpPr>
            <a:spLocks noChangeArrowheads="1"/>
          </p:cNvSpPr>
          <p:nvPr/>
        </p:nvSpPr>
        <p:spPr bwMode="auto">
          <a:xfrm>
            <a:off x="2411413" y="4724400"/>
            <a:ext cx="4176712" cy="431800"/>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3" name="Rectangle 5"/>
          <p:cNvSpPr>
            <a:spLocks noChangeArrowheads="1"/>
          </p:cNvSpPr>
          <p:nvPr/>
        </p:nvSpPr>
        <p:spPr bwMode="auto">
          <a:xfrm>
            <a:off x="2051050" y="2924175"/>
            <a:ext cx="5041900" cy="1441450"/>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4" name="Rectangle 6"/>
          <p:cNvSpPr>
            <a:spLocks noChangeArrowheads="1"/>
          </p:cNvSpPr>
          <p:nvPr/>
        </p:nvSpPr>
        <p:spPr bwMode="auto">
          <a:xfrm>
            <a:off x="2987677" y="188913"/>
            <a:ext cx="3097213" cy="360362"/>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5" name="Rectangle 7"/>
          <p:cNvSpPr>
            <a:spLocks noChangeArrowheads="1"/>
          </p:cNvSpPr>
          <p:nvPr/>
        </p:nvSpPr>
        <p:spPr bwMode="auto">
          <a:xfrm>
            <a:off x="6659566" y="1196978"/>
            <a:ext cx="1512887" cy="360363"/>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6" name="Rectangle 8"/>
          <p:cNvSpPr>
            <a:spLocks noChangeArrowheads="1"/>
          </p:cNvSpPr>
          <p:nvPr/>
        </p:nvSpPr>
        <p:spPr bwMode="auto">
          <a:xfrm>
            <a:off x="3995741" y="1196978"/>
            <a:ext cx="1223962" cy="360363"/>
          </a:xfrm>
          <a:prstGeom prst="rect">
            <a:avLst/>
          </a:prstGeom>
          <a:solidFill>
            <a:srgbClr val="66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FFFFFF"/>
              </a:solidFill>
            </a:endParaRPr>
          </a:p>
        </p:txBody>
      </p:sp>
      <p:sp>
        <p:nvSpPr>
          <p:cNvPr id="78857" name="Rectangle 9"/>
          <p:cNvSpPr>
            <a:spLocks noChangeArrowheads="1"/>
          </p:cNvSpPr>
          <p:nvPr/>
        </p:nvSpPr>
        <p:spPr bwMode="auto">
          <a:xfrm>
            <a:off x="323853" y="1341438"/>
            <a:ext cx="1439863" cy="43180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US" altLang="en-US" smtClean="0">
              <a:solidFill>
                <a:srgbClr val="FFFFFF"/>
              </a:solidFill>
              <a:effectLst>
                <a:outerShdw blurRad="38100" dist="38100" dir="2700000" algn="tl">
                  <a:srgbClr val="000000"/>
                </a:outerShdw>
              </a:effectLst>
            </a:endParaRPr>
          </a:p>
        </p:txBody>
      </p:sp>
      <p:sp>
        <p:nvSpPr>
          <p:cNvPr id="78858" name="Text Box 10"/>
          <p:cNvSpPr txBox="1">
            <a:spLocks noChangeArrowheads="1"/>
          </p:cNvSpPr>
          <p:nvPr/>
        </p:nvSpPr>
        <p:spPr bwMode="auto">
          <a:xfrm>
            <a:off x="3111503" y="207966"/>
            <a:ext cx="2895191"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dirty="0" err="1" smtClean="0">
                <a:solidFill>
                  <a:srgbClr val="000000"/>
                </a:solidFill>
              </a:rPr>
              <a:t>Heelprick</a:t>
            </a:r>
            <a:r>
              <a:rPr lang="en-GB" altLang="en-US" dirty="0" smtClean="0">
                <a:solidFill>
                  <a:srgbClr val="000000"/>
                </a:solidFill>
              </a:rPr>
              <a:t> TSH at 5-7 days</a:t>
            </a:r>
          </a:p>
        </p:txBody>
      </p:sp>
      <p:sp>
        <p:nvSpPr>
          <p:cNvPr id="78859" name="Text Box 11"/>
          <p:cNvSpPr txBox="1">
            <a:spLocks noChangeArrowheads="1"/>
          </p:cNvSpPr>
          <p:nvPr/>
        </p:nvSpPr>
        <p:spPr bwMode="auto">
          <a:xfrm>
            <a:off x="519113" y="1360490"/>
            <a:ext cx="1160320"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b="1" smtClean="0">
                <a:solidFill>
                  <a:srgbClr val="FFFFFF"/>
                </a:solidFill>
                <a:effectLst>
                  <a:outerShdw blurRad="38100" dist="38100" dir="2700000" algn="tl">
                    <a:srgbClr val="000000"/>
                  </a:outerShdw>
                </a:effectLst>
              </a:rPr>
              <a:t>&gt;20mU/L</a:t>
            </a:r>
          </a:p>
        </p:txBody>
      </p:sp>
      <p:sp>
        <p:nvSpPr>
          <p:cNvPr id="78860" name="Text Box 12"/>
          <p:cNvSpPr txBox="1">
            <a:spLocks noChangeArrowheads="1"/>
          </p:cNvSpPr>
          <p:nvPr/>
        </p:nvSpPr>
        <p:spPr bwMode="auto">
          <a:xfrm>
            <a:off x="2195512" y="3068640"/>
            <a:ext cx="4978572" cy="1209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smtClean="0">
                <a:solidFill>
                  <a:srgbClr val="000000"/>
                </a:solidFill>
              </a:rPr>
              <a:t>Call up to Regional Screening Unit:</a:t>
            </a:r>
          </a:p>
          <a:p>
            <a:pPr fontAlgn="base">
              <a:spcBef>
                <a:spcPct val="0"/>
              </a:spcBef>
              <a:spcAft>
                <a:spcPct val="0"/>
              </a:spcAft>
            </a:pPr>
            <a:r>
              <a:rPr lang="en-GB" altLang="en-US" smtClean="0">
                <a:solidFill>
                  <a:srgbClr val="000000"/>
                </a:solidFill>
              </a:rPr>
              <a:t>	Plasma TSH, FT4 (infant and mother)</a:t>
            </a:r>
          </a:p>
          <a:p>
            <a:pPr fontAlgn="base">
              <a:spcBef>
                <a:spcPct val="0"/>
              </a:spcBef>
              <a:spcAft>
                <a:spcPct val="0"/>
              </a:spcAft>
            </a:pPr>
            <a:r>
              <a:rPr lang="en-GB" altLang="en-US" smtClean="0">
                <a:solidFill>
                  <a:srgbClr val="000000"/>
                </a:solidFill>
              </a:rPr>
              <a:t>	Isotope uptake scan</a:t>
            </a:r>
          </a:p>
          <a:p>
            <a:pPr fontAlgn="base">
              <a:spcBef>
                <a:spcPct val="0"/>
              </a:spcBef>
              <a:spcAft>
                <a:spcPct val="0"/>
              </a:spcAft>
            </a:pPr>
            <a:r>
              <a:rPr lang="en-GB" altLang="en-US" smtClean="0">
                <a:solidFill>
                  <a:srgbClr val="000000"/>
                </a:solidFill>
              </a:rPr>
              <a:t>	Maternal autoantibodies</a:t>
            </a:r>
          </a:p>
        </p:txBody>
      </p:sp>
      <p:sp>
        <p:nvSpPr>
          <p:cNvPr id="78861" name="Text Box 13"/>
          <p:cNvSpPr txBox="1">
            <a:spLocks noChangeArrowheads="1"/>
          </p:cNvSpPr>
          <p:nvPr/>
        </p:nvSpPr>
        <p:spPr bwMode="auto">
          <a:xfrm>
            <a:off x="2411413" y="4724403"/>
            <a:ext cx="4228392"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smtClean="0">
                <a:solidFill>
                  <a:srgbClr val="000000"/>
                </a:solidFill>
              </a:rPr>
              <a:t>Commence thyroxine 10-15mcg/kg/day</a:t>
            </a:r>
          </a:p>
        </p:txBody>
      </p:sp>
      <p:sp>
        <p:nvSpPr>
          <p:cNvPr id="78862" name="Text Box 14"/>
          <p:cNvSpPr txBox="1">
            <a:spLocks noChangeArrowheads="1"/>
          </p:cNvSpPr>
          <p:nvPr/>
        </p:nvSpPr>
        <p:spPr bwMode="auto">
          <a:xfrm>
            <a:off x="3419475" y="5516565"/>
            <a:ext cx="2676034"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smtClean="0">
                <a:solidFill>
                  <a:srgbClr val="000000"/>
                </a:solidFill>
              </a:rPr>
              <a:t>Repeat TFTs in 2 weeks</a:t>
            </a:r>
          </a:p>
        </p:txBody>
      </p:sp>
      <p:sp>
        <p:nvSpPr>
          <p:cNvPr id="78863" name="Text Box 15"/>
          <p:cNvSpPr txBox="1">
            <a:spLocks noChangeArrowheads="1"/>
          </p:cNvSpPr>
          <p:nvPr/>
        </p:nvSpPr>
        <p:spPr bwMode="auto">
          <a:xfrm>
            <a:off x="3419478" y="6165853"/>
            <a:ext cx="2754146"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smtClean="0">
                <a:solidFill>
                  <a:srgbClr val="000000"/>
                </a:solidFill>
              </a:rPr>
              <a:t>OP FU with paediatrician</a:t>
            </a:r>
          </a:p>
        </p:txBody>
      </p:sp>
      <p:sp>
        <p:nvSpPr>
          <p:cNvPr id="78864" name="Text Box 16"/>
          <p:cNvSpPr txBox="1">
            <a:spLocks noChangeArrowheads="1"/>
          </p:cNvSpPr>
          <p:nvPr/>
        </p:nvSpPr>
        <p:spPr bwMode="auto">
          <a:xfrm>
            <a:off x="3995741" y="1196978"/>
            <a:ext cx="1237385" cy="371541"/>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b="1" smtClean="0">
                <a:solidFill>
                  <a:srgbClr val="FFFFFF"/>
                </a:solidFill>
                <a:effectLst>
                  <a:outerShdw blurRad="38100" dist="38100" dir="2700000" algn="tl">
                    <a:srgbClr val="000000"/>
                  </a:outerShdw>
                </a:effectLst>
              </a:rPr>
              <a:t>&lt;5-8mU/L</a:t>
            </a:r>
          </a:p>
        </p:txBody>
      </p:sp>
      <p:sp>
        <p:nvSpPr>
          <p:cNvPr id="78865" name="Text Box 17"/>
          <p:cNvSpPr txBox="1">
            <a:spLocks noChangeArrowheads="1"/>
          </p:cNvSpPr>
          <p:nvPr/>
        </p:nvSpPr>
        <p:spPr bwMode="auto">
          <a:xfrm>
            <a:off x="6732591" y="1196978"/>
            <a:ext cx="1316037"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spAutoFit/>
          </a:bodyPr>
          <a:lstStyle/>
          <a:p>
            <a:pPr fontAlgn="base">
              <a:spcBef>
                <a:spcPct val="0"/>
              </a:spcBef>
              <a:spcAft>
                <a:spcPct val="0"/>
              </a:spcAft>
            </a:pPr>
            <a:r>
              <a:rPr lang="en-GB" altLang="en-US" b="1" smtClean="0">
                <a:solidFill>
                  <a:srgbClr val="FFFFFF"/>
                </a:solidFill>
                <a:effectLst>
                  <a:outerShdw blurRad="38100" dist="38100" dir="2700000" algn="tl">
                    <a:srgbClr val="000000"/>
                  </a:outerShdw>
                </a:effectLst>
              </a:rPr>
              <a:t>8-20mU/L</a:t>
            </a:r>
          </a:p>
        </p:txBody>
      </p:sp>
      <p:sp>
        <p:nvSpPr>
          <p:cNvPr id="78866" name="Text Box 18"/>
          <p:cNvSpPr txBox="1">
            <a:spLocks noChangeArrowheads="1"/>
          </p:cNvSpPr>
          <p:nvPr/>
        </p:nvSpPr>
        <p:spPr bwMode="auto">
          <a:xfrm>
            <a:off x="4211637" y="1989140"/>
            <a:ext cx="934940"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smtClean="0">
                <a:solidFill>
                  <a:srgbClr val="FFFFFF"/>
                </a:solidFill>
              </a:rPr>
              <a:t>Normal</a:t>
            </a:r>
          </a:p>
        </p:txBody>
      </p:sp>
      <p:sp>
        <p:nvSpPr>
          <p:cNvPr id="78867" name="Text Box 19"/>
          <p:cNvSpPr txBox="1">
            <a:spLocks noChangeArrowheads="1"/>
          </p:cNvSpPr>
          <p:nvPr/>
        </p:nvSpPr>
        <p:spPr bwMode="auto">
          <a:xfrm>
            <a:off x="7000878" y="2008190"/>
            <a:ext cx="1372613" cy="37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spAutoFit/>
          </a:bodyPr>
          <a:lstStyle/>
          <a:p>
            <a:pPr fontAlgn="base">
              <a:spcBef>
                <a:spcPct val="0"/>
              </a:spcBef>
              <a:spcAft>
                <a:spcPct val="0"/>
              </a:spcAft>
            </a:pPr>
            <a:r>
              <a:rPr lang="en-GB" altLang="en-US" smtClean="0">
                <a:solidFill>
                  <a:srgbClr val="FFFFFF"/>
                </a:solidFill>
              </a:rPr>
              <a:t>Repeat test</a:t>
            </a:r>
          </a:p>
        </p:txBody>
      </p:sp>
      <p:sp>
        <p:nvSpPr>
          <p:cNvPr id="78868" name="Line 20"/>
          <p:cNvSpPr>
            <a:spLocks noChangeShapeType="1"/>
          </p:cNvSpPr>
          <p:nvPr/>
        </p:nvSpPr>
        <p:spPr bwMode="auto">
          <a:xfrm flipH="1">
            <a:off x="1619253" y="549275"/>
            <a:ext cx="2089150" cy="7191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69" name="Line 21"/>
          <p:cNvSpPr>
            <a:spLocks noChangeShapeType="1"/>
          </p:cNvSpPr>
          <p:nvPr/>
        </p:nvSpPr>
        <p:spPr bwMode="auto">
          <a:xfrm>
            <a:off x="4572000" y="620716"/>
            <a:ext cx="0" cy="5048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0" name="Line 22"/>
          <p:cNvSpPr>
            <a:spLocks noChangeShapeType="1"/>
          </p:cNvSpPr>
          <p:nvPr/>
        </p:nvSpPr>
        <p:spPr bwMode="auto">
          <a:xfrm>
            <a:off x="5435600" y="620713"/>
            <a:ext cx="1441450" cy="57626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1" name="Line 23"/>
          <p:cNvSpPr>
            <a:spLocks noChangeShapeType="1"/>
          </p:cNvSpPr>
          <p:nvPr/>
        </p:nvSpPr>
        <p:spPr bwMode="auto">
          <a:xfrm>
            <a:off x="4572000" y="1557338"/>
            <a:ext cx="0" cy="2873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2" name="Line 24"/>
          <p:cNvSpPr>
            <a:spLocks noChangeShapeType="1"/>
          </p:cNvSpPr>
          <p:nvPr/>
        </p:nvSpPr>
        <p:spPr bwMode="auto">
          <a:xfrm>
            <a:off x="7596188" y="1557338"/>
            <a:ext cx="0" cy="431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3" name="Line 25"/>
          <p:cNvSpPr>
            <a:spLocks noChangeShapeType="1"/>
          </p:cNvSpPr>
          <p:nvPr/>
        </p:nvSpPr>
        <p:spPr bwMode="auto">
          <a:xfrm flipH="1" flipV="1">
            <a:off x="5292725" y="1484313"/>
            <a:ext cx="1727200" cy="57626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4" name="Line 26"/>
          <p:cNvSpPr>
            <a:spLocks noChangeShapeType="1"/>
          </p:cNvSpPr>
          <p:nvPr/>
        </p:nvSpPr>
        <p:spPr bwMode="auto">
          <a:xfrm>
            <a:off x="7596188" y="2349500"/>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5" name="Line 27"/>
          <p:cNvSpPr>
            <a:spLocks noChangeShapeType="1"/>
          </p:cNvSpPr>
          <p:nvPr/>
        </p:nvSpPr>
        <p:spPr bwMode="auto">
          <a:xfrm flipH="1">
            <a:off x="1476378" y="2565400"/>
            <a:ext cx="611981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6" name="Line 28"/>
          <p:cNvSpPr>
            <a:spLocks noChangeShapeType="1"/>
          </p:cNvSpPr>
          <p:nvPr/>
        </p:nvSpPr>
        <p:spPr bwMode="auto">
          <a:xfrm flipV="1">
            <a:off x="1476375" y="1844675"/>
            <a:ext cx="0" cy="7207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7" name="Line 29"/>
          <p:cNvSpPr>
            <a:spLocks noChangeShapeType="1"/>
          </p:cNvSpPr>
          <p:nvPr/>
        </p:nvSpPr>
        <p:spPr bwMode="auto">
          <a:xfrm>
            <a:off x="827088" y="1844678"/>
            <a:ext cx="0" cy="13684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8" name="Line 30"/>
          <p:cNvSpPr>
            <a:spLocks noChangeShapeType="1"/>
          </p:cNvSpPr>
          <p:nvPr/>
        </p:nvSpPr>
        <p:spPr bwMode="auto">
          <a:xfrm>
            <a:off x="827091" y="3213100"/>
            <a:ext cx="9366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79" name="Line 31"/>
          <p:cNvSpPr>
            <a:spLocks noChangeShapeType="1"/>
          </p:cNvSpPr>
          <p:nvPr/>
        </p:nvSpPr>
        <p:spPr bwMode="auto">
          <a:xfrm>
            <a:off x="4643438" y="4365627"/>
            <a:ext cx="0" cy="2889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80" name="Line 32"/>
          <p:cNvSpPr>
            <a:spLocks noChangeShapeType="1"/>
          </p:cNvSpPr>
          <p:nvPr/>
        </p:nvSpPr>
        <p:spPr bwMode="auto">
          <a:xfrm>
            <a:off x="4643438" y="5949950"/>
            <a:ext cx="0" cy="2159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81" name="Line 33"/>
          <p:cNvSpPr>
            <a:spLocks noChangeShapeType="1"/>
          </p:cNvSpPr>
          <p:nvPr/>
        </p:nvSpPr>
        <p:spPr bwMode="auto">
          <a:xfrm>
            <a:off x="4643438" y="5229225"/>
            <a:ext cx="0" cy="2159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lstStyle/>
          <a:p>
            <a:pPr algn="ctr" fontAlgn="base">
              <a:spcBef>
                <a:spcPct val="0"/>
              </a:spcBef>
              <a:spcAft>
                <a:spcPct val="0"/>
              </a:spcAft>
            </a:pPr>
            <a:endParaRPr lang="en-GB" smtClean="0">
              <a:solidFill>
                <a:srgbClr val="FFFFFF"/>
              </a:solidFill>
            </a:endParaRPr>
          </a:p>
        </p:txBody>
      </p:sp>
      <p:sp>
        <p:nvSpPr>
          <p:cNvPr id="78883" name="Text Box 35"/>
          <p:cNvSpPr txBox="1">
            <a:spLocks noChangeArrowheads="1"/>
          </p:cNvSpPr>
          <p:nvPr/>
        </p:nvSpPr>
        <p:spPr bwMode="auto">
          <a:xfrm>
            <a:off x="250825" y="2"/>
            <a:ext cx="2520950" cy="957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spAutoFit/>
          </a:bodyPr>
          <a:lstStyle/>
          <a:p>
            <a:pPr eaLnBrk="0" fontAlgn="base" hangingPunct="0">
              <a:spcBef>
                <a:spcPct val="50000"/>
              </a:spcBef>
              <a:spcAft>
                <a:spcPct val="0"/>
              </a:spcAft>
            </a:pPr>
            <a:r>
              <a:rPr lang="en-GB" altLang="en-US" sz="2800">
                <a:solidFill>
                  <a:srgbClr val="CCECFF"/>
                </a:solidFill>
                <a:latin typeface="Tahoma" charset="0"/>
              </a:rPr>
              <a:t>Newborn screening</a:t>
            </a:r>
            <a:endParaRPr lang="en-US" altLang="en-US" sz="2800">
              <a:solidFill>
                <a:srgbClr val="CCECFF"/>
              </a:solidFill>
              <a:latin typeface="Tahoma" charset="0"/>
            </a:endParaRPr>
          </a:p>
        </p:txBody>
      </p:sp>
    </p:spTree>
    <p:extLst>
      <p:ext uri="{BB962C8B-B14F-4D97-AF65-F5344CB8AC3E}">
        <p14:creationId xmlns:p14="http://schemas.microsoft.com/office/powerpoint/2010/main" val="25704248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altLang="en-US"/>
              <a:t>Case-1</a:t>
            </a:r>
            <a:endParaRPr lang="en-US" altLang="en-US"/>
          </a:p>
        </p:txBody>
      </p:sp>
      <p:sp>
        <p:nvSpPr>
          <p:cNvPr id="54275" name="Rectangle 3"/>
          <p:cNvSpPr>
            <a:spLocks noGrp="1" noChangeArrowheads="1"/>
          </p:cNvSpPr>
          <p:nvPr>
            <p:ph type="body" idx="1"/>
          </p:nvPr>
        </p:nvSpPr>
        <p:spPr>
          <a:xfrm>
            <a:off x="900113" y="1341438"/>
            <a:ext cx="7993062" cy="5256212"/>
          </a:xfrm>
        </p:spPr>
        <p:txBody>
          <a:bodyPr/>
          <a:lstStyle/>
          <a:p>
            <a:r>
              <a:rPr lang="en-GB" altLang="en-US" sz="2800"/>
              <a:t>Normal baby at birth</a:t>
            </a:r>
          </a:p>
          <a:p>
            <a:r>
              <a:rPr lang="en-GB" altLang="en-US" sz="2800"/>
              <a:t>Newborn screening TSH 305mu/l</a:t>
            </a:r>
          </a:p>
          <a:p>
            <a:r>
              <a:rPr lang="en-GB" altLang="en-US" sz="2800"/>
              <a:t>Venous-TSH 607mu/l,T4&lt;3pmol/l</a:t>
            </a:r>
          </a:p>
          <a:p>
            <a:r>
              <a:rPr lang="en-GB" altLang="en-US" sz="2800"/>
              <a:t>Thyroid scan - absent thyroid</a:t>
            </a:r>
          </a:p>
          <a:p>
            <a:r>
              <a:rPr lang="en-GB" altLang="en-US" sz="2800"/>
              <a:t>Started Thyroxine 37.5 mcg/day </a:t>
            </a:r>
          </a:p>
        </p:txBody>
      </p:sp>
      <p:sp>
        <p:nvSpPr>
          <p:cNvPr id="54276" name="Rectangle 4"/>
          <p:cNvSpPr>
            <a:spLocks noChangeArrowheads="1"/>
          </p:cNvSpPr>
          <p:nvPr/>
        </p:nvSpPr>
        <p:spPr bwMode="auto">
          <a:xfrm>
            <a:off x="1009650" y="4495800"/>
            <a:ext cx="7124700" cy="1600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eaLnBrk="0" fontAlgn="base" hangingPunct="0">
              <a:spcBef>
                <a:spcPct val="0"/>
              </a:spcBef>
              <a:spcAft>
                <a:spcPct val="0"/>
              </a:spcAft>
            </a:pPr>
            <a:r>
              <a:rPr lang="en-GB" altLang="en-US" sz="2400">
                <a:solidFill>
                  <a:srgbClr val="000000"/>
                </a:solidFill>
              </a:rPr>
              <a:t>Normal TSH &lt;5 mU/l</a:t>
            </a:r>
          </a:p>
          <a:p>
            <a:pPr algn="ctr" eaLnBrk="0" fontAlgn="base" hangingPunct="0">
              <a:spcBef>
                <a:spcPct val="0"/>
              </a:spcBef>
              <a:spcAft>
                <a:spcPct val="0"/>
              </a:spcAft>
            </a:pPr>
            <a:r>
              <a:rPr lang="en-GB" altLang="en-US" sz="2400">
                <a:solidFill>
                  <a:srgbClr val="000000"/>
                </a:solidFill>
              </a:rPr>
              <a:t>Normal free thyroxine 15-35 pmol/l (&lt;1 month age)</a:t>
            </a:r>
          </a:p>
          <a:p>
            <a:pPr algn="ctr" eaLnBrk="0" fontAlgn="base" hangingPunct="0">
              <a:spcBef>
                <a:spcPct val="0"/>
              </a:spcBef>
              <a:spcAft>
                <a:spcPct val="0"/>
              </a:spcAft>
            </a:pPr>
            <a:r>
              <a:rPr lang="en-GB" altLang="en-US" sz="2400">
                <a:solidFill>
                  <a:srgbClr val="000000"/>
                </a:solidFill>
              </a:rPr>
              <a:t>Older children 11-23 pmol/l	</a:t>
            </a:r>
            <a:endParaRPr lang="en-US" altLang="en-US" sz="2400">
              <a:solidFill>
                <a:srgbClr val="000000"/>
              </a:solidFill>
            </a:endParaRPr>
          </a:p>
        </p:txBody>
      </p:sp>
    </p:spTree>
    <p:extLst>
      <p:ext uri="{BB962C8B-B14F-4D97-AF65-F5344CB8AC3E}">
        <p14:creationId xmlns:p14="http://schemas.microsoft.com/office/powerpoint/2010/main" val="11981703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42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ltLang="en-US"/>
              <a:t>Case-2</a:t>
            </a:r>
            <a:endParaRPr lang="en-US" altLang="en-US"/>
          </a:p>
        </p:txBody>
      </p:sp>
      <p:sp>
        <p:nvSpPr>
          <p:cNvPr id="55299" name="Rectangle 3"/>
          <p:cNvSpPr>
            <a:spLocks noGrp="1" noChangeArrowheads="1"/>
          </p:cNvSpPr>
          <p:nvPr>
            <p:ph type="body" idx="1"/>
          </p:nvPr>
        </p:nvSpPr>
        <p:spPr>
          <a:xfrm>
            <a:off x="1476375" y="1268413"/>
            <a:ext cx="5759450" cy="4824412"/>
          </a:xfrm>
        </p:spPr>
        <p:txBody>
          <a:bodyPr/>
          <a:lstStyle/>
          <a:p>
            <a:r>
              <a:rPr lang="en-GB" altLang="en-US" sz="2400"/>
              <a:t>Parents - Indian, not related</a:t>
            </a:r>
          </a:p>
          <a:p>
            <a:r>
              <a:rPr lang="en-GB" altLang="en-US" sz="2400"/>
              <a:t>No family history of Congenital hypothyroidism</a:t>
            </a:r>
          </a:p>
          <a:p>
            <a:r>
              <a:rPr lang="en-GB" altLang="en-US" sz="2400"/>
              <a:t>Newborn screening - TSH 30 mu/l</a:t>
            </a:r>
          </a:p>
          <a:p>
            <a:r>
              <a:rPr lang="en-GB" altLang="en-US" sz="2400"/>
              <a:t>Venous sample - TSH 85 mU/l         				freeT</a:t>
            </a:r>
            <a:r>
              <a:rPr lang="en-GB" altLang="en-US" sz="2400" baseline="-25000"/>
              <a:t>4</a:t>
            </a:r>
            <a:r>
              <a:rPr lang="en-GB" altLang="en-US" sz="2400"/>
              <a:t> 7 pmol/l</a:t>
            </a:r>
          </a:p>
          <a:p>
            <a:endParaRPr lang="en-GB" altLang="en-US" sz="2400"/>
          </a:p>
          <a:p>
            <a:pPr>
              <a:buFontTx/>
              <a:buNone/>
            </a:pPr>
            <a:r>
              <a:rPr lang="en-GB" altLang="en-US" sz="2400"/>
              <a:t>[normal ranges:</a:t>
            </a:r>
          </a:p>
          <a:p>
            <a:pPr>
              <a:buFontTx/>
              <a:buNone/>
            </a:pPr>
            <a:r>
              <a:rPr lang="en-GB" altLang="en-US" sz="2400"/>
              <a:t>TSH &lt; 5 mU/l, free T</a:t>
            </a:r>
            <a:r>
              <a:rPr lang="en-GB" altLang="en-US" sz="2400" baseline="-25000"/>
              <a:t>4</a:t>
            </a:r>
            <a:r>
              <a:rPr lang="en-GB" altLang="en-US" sz="2400"/>
              <a:t> 15-35 pmol/l]</a:t>
            </a:r>
          </a:p>
        </p:txBody>
      </p:sp>
    </p:spTree>
    <p:extLst>
      <p:ext uri="{BB962C8B-B14F-4D97-AF65-F5344CB8AC3E}">
        <p14:creationId xmlns:p14="http://schemas.microsoft.com/office/powerpoint/2010/main" val="1988744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 name="Picture 173"/>
          <p:cNvPicPr/>
          <p:nvPr/>
        </p:nvPicPr>
        <p:blipFill>
          <a:blip r:embed="rId3"/>
          <a:stretch/>
        </p:blipFill>
        <p:spPr>
          <a:xfrm>
            <a:off x="0" y="1224360"/>
            <a:ext cx="9071640" cy="4319280"/>
          </a:xfrm>
          <a:prstGeom prst="rect">
            <a:avLst/>
          </a:prstGeom>
          <a:ln>
            <a:noFill/>
          </a:ln>
        </p:spPr>
      </p:pic>
    </p:spTree>
    <p:extLst>
      <p:ext uri="{BB962C8B-B14F-4D97-AF65-F5344CB8AC3E}">
        <p14:creationId xmlns:p14="http://schemas.microsoft.com/office/powerpoint/2010/main" val="295308637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143000" y="457200"/>
            <a:ext cx="6781800" cy="5797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4827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3186" name="Picture 2" descr="cow231ar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1000" y="0"/>
            <a:ext cx="8305800" cy="7467600"/>
          </a:xfrm>
          <a:prstGeom prst="rect">
            <a:avLst/>
          </a:prstGeom>
          <a:noFill/>
          <a:extLst>
            <a:ext uri="{909E8E84-426E-40DD-AFC4-6F175D3DCCD1}">
              <a14:hiddenFill xmlns:a14="http://schemas.microsoft.com/office/drawing/2010/main">
                <a:solidFill>
                  <a:srgbClr val="FFFFFF"/>
                </a:solidFill>
              </a14:hiddenFill>
            </a:ext>
          </a:extLst>
        </p:spPr>
      </p:pic>
      <p:pic>
        <p:nvPicPr>
          <p:cNvPr id="93187" name="Picture 3" descr="Sbmj368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7900" y="3573463"/>
            <a:ext cx="3581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93188" name="Picture 4" descr="image01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3" y="333375"/>
            <a:ext cx="3495675" cy="2628900"/>
          </a:xfrm>
          <a:prstGeom prst="rect">
            <a:avLst/>
          </a:prstGeom>
          <a:noFill/>
          <a:extLst>
            <a:ext uri="{909E8E84-426E-40DD-AFC4-6F175D3DCCD1}">
              <a14:hiddenFill xmlns:a14="http://schemas.microsoft.com/office/drawing/2010/main">
                <a:solidFill>
                  <a:srgbClr val="FFFFFF"/>
                </a:solidFill>
              </a14:hiddenFill>
            </a:ext>
          </a:extLst>
        </p:spPr>
      </p:pic>
      <p:pic>
        <p:nvPicPr>
          <p:cNvPr id="93189" name="Picture 5" descr="image01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5291" y="0"/>
            <a:ext cx="8064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5028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2000"/>
                                        <p:tgtEl>
                                          <p:spTgt spid="93189"/>
                                        </p:tgtEl>
                                      </p:cBhvr>
                                    </p:animEffect>
                                    <p:set>
                                      <p:cBhvr>
                                        <p:cTn id="7" dur="1" fill="hold">
                                          <p:stCondLst>
                                            <p:cond delay="1999"/>
                                          </p:stCondLst>
                                        </p:cTn>
                                        <p:tgtEl>
                                          <p:spTgt spid="9318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990600" y="274638"/>
            <a:ext cx="7162800" cy="868362"/>
          </a:xfrm>
        </p:spPr>
        <p:txBody>
          <a:bodyPr/>
          <a:lstStyle/>
          <a:p>
            <a:r>
              <a:rPr lang="en-GB" altLang="en-US" sz="3600">
                <a:solidFill>
                  <a:schemeClr val="accent2"/>
                </a:solidFill>
              </a:rPr>
              <a:t>Prognosis of CH</a:t>
            </a:r>
            <a:endParaRPr lang="en-US" altLang="en-US" sz="3600">
              <a:solidFill>
                <a:schemeClr val="accent2"/>
              </a:solidFill>
            </a:endParaRPr>
          </a:p>
        </p:txBody>
      </p:sp>
      <p:sp>
        <p:nvSpPr>
          <p:cNvPr id="59395" name="Rectangle 3"/>
          <p:cNvSpPr>
            <a:spLocks noGrp="1" noChangeArrowheads="1"/>
          </p:cNvSpPr>
          <p:nvPr>
            <p:ph type="body" idx="1"/>
          </p:nvPr>
        </p:nvSpPr>
        <p:spPr>
          <a:xfrm>
            <a:off x="533400" y="1371603"/>
            <a:ext cx="7981950" cy="4321175"/>
          </a:xfrm>
        </p:spPr>
        <p:txBody>
          <a:bodyPr/>
          <a:lstStyle/>
          <a:p>
            <a:r>
              <a:rPr lang="en-GB" altLang="en-US" sz="2800"/>
              <a:t>High TSH – some may have cognitive abnormalities</a:t>
            </a:r>
          </a:p>
          <a:p>
            <a:endParaRPr lang="en-GB" altLang="en-US" sz="2800"/>
          </a:p>
          <a:p>
            <a:r>
              <a:rPr lang="en-GB" altLang="en-US" sz="2800"/>
              <a:t>Recent data – adequate treatment </a:t>
            </a:r>
            <a:r>
              <a:rPr lang="en-GB" altLang="en-US" sz="2800">
                <a:cs typeface="Arial" charset="0"/>
              </a:rPr>
              <a:t>→ as good as normal</a:t>
            </a:r>
          </a:p>
          <a:p>
            <a:endParaRPr lang="en-GB" altLang="en-US" sz="2800">
              <a:cs typeface="Arial" charset="0"/>
            </a:endParaRPr>
          </a:p>
          <a:p>
            <a:r>
              <a:rPr lang="en-GB" altLang="en-US" sz="2800">
                <a:cs typeface="Arial" charset="0"/>
              </a:rPr>
              <a:t>Higher doses advocated when treatment started</a:t>
            </a:r>
          </a:p>
          <a:p>
            <a:pPr>
              <a:buFontTx/>
              <a:buNone/>
            </a:pPr>
            <a:endParaRPr lang="en-GB" altLang="en-US" sz="2800"/>
          </a:p>
          <a:p>
            <a:pPr>
              <a:buFontTx/>
              <a:buNone/>
            </a:pPr>
            <a:endParaRPr lang="en-US" altLang="en-US"/>
          </a:p>
        </p:txBody>
      </p:sp>
    </p:spTree>
    <p:extLst>
      <p:ext uri="{BB962C8B-B14F-4D97-AF65-F5344CB8AC3E}">
        <p14:creationId xmlns:p14="http://schemas.microsoft.com/office/powerpoint/2010/main" val="41821977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GB" altLang="en-US"/>
              <a:t>Treatment</a:t>
            </a:r>
            <a:endParaRPr lang="en-US" altLang="en-US"/>
          </a:p>
        </p:txBody>
      </p:sp>
      <p:sp>
        <p:nvSpPr>
          <p:cNvPr id="61443" name="Rectangle 3"/>
          <p:cNvSpPr>
            <a:spLocks noGrp="1" noChangeArrowheads="1"/>
          </p:cNvSpPr>
          <p:nvPr>
            <p:ph type="body" idx="1"/>
          </p:nvPr>
        </p:nvSpPr>
        <p:spPr>
          <a:xfrm>
            <a:off x="684213" y="1773241"/>
            <a:ext cx="8128000" cy="4321175"/>
          </a:xfrm>
        </p:spPr>
        <p:txBody>
          <a:bodyPr/>
          <a:lstStyle/>
          <a:p>
            <a:r>
              <a:rPr lang="en-GB" altLang="en-US" sz="2800"/>
              <a:t>Oral tablets preferred [suspension may result in unreliable dosing]</a:t>
            </a:r>
          </a:p>
          <a:p>
            <a:endParaRPr lang="en-GB" altLang="en-US" sz="2800"/>
          </a:p>
          <a:p>
            <a:r>
              <a:rPr lang="en-GB" altLang="en-US" sz="2800"/>
              <a:t>Tablet not to be mixed with soy formula or iron preparation - reduces absorption of T4</a:t>
            </a:r>
          </a:p>
          <a:p>
            <a:endParaRPr lang="en-GB" altLang="en-US" sz="2800"/>
          </a:p>
          <a:p>
            <a:r>
              <a:rPr lang="en-GB" altLang="en-US" sz="2800"/>
              <a:t>Tablet can be crushed, mixed with breast milk, water or formula and fed to infant </a:t>
            </a:r>
            <a:endParaRPr lang="en-US" altLang="en-US" sz="2800"/>
          </a:p>
        </p:txBody>
      </p:sp>
    </p:spTree>
    <p:extLst>
      <p:ext uri="{BB962C8B-B14F-4D97-AF65-F5344CB8AC3E}">
        <p14:creationId xmlns:p14="http://schemas.microsoft.com/office/powerpoint/2010/main" val="24387844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150940" y="290513"/>
            <a:ext cx="7793037" cy="1462087"/>
          </a:xfrm>
        </p:spPr>
        <p:txBody>
          <a:bodyPr/>
          <a:lstStyle/>
          <a:p>
            <a:r>
              <a:rPr lang="en-GB" altLang="en-US"/>
              <a:t>Follow-up</a:t>
            </a:r>
            <a:endParaRPr lang="en-US" altLang="en-US"/>
          </a:p>
        </p:txBody>
      </p:sp>
      <p:sp>
        <p:nvSpPr>
          <p:cNvPr id="62467" name="Rectangle 3"/>
          <p:cNvSpPr>
            <a:spLocks noGrp="1" noChangeArrowheads="1"/>
          </p:cNvSpPr>
          <p:nvPr>
            <p:ph type="body" idx="1"/>
          </p:nvPr>
        </p:nvSpPr>
        <p:spPr>
          <a:xfrm>
            <a:off x="827091" y="1773238"/>
            <a:ext cx="8137525" cy="4895850"/>
          </a:xfrm>
        </p:spPr>
        <p:txBody>
          <a:bodyPr/>
          <a:lstStyle/>
          <a:p>
            <a:r>
              <a:rPr lang="en-GB" altLang="en-US"/>
              <a:t>2-4 weeks after initiation of Rx</a:t>
            </a:r>
          </a:p>
          <a:p>
            <a:r>
              <a:rPr lang="en-GB" altLang="en-US"/>
              <a:t>Every 2 months during first year of life</a:t>
            </a:r>
          </a:p>
          <a:p>
            <a:r>
              <a:rPr lang="en-GB" altLang="en-US"/>
              <a:t>Every 3-4 months till 3 years of age</a:t>
            </a:r>
          </a:p>
          <a:p>
            <a:endParaRPr lang="en-GB" altLang="en-US"/>
          </a:p>
          <a:p>
            <a:endParaRPr lang="en-GB" altLang="en-US"/>
          </a:p>
          <a:p>
            <a:endParaRPr lang="en-US" altLang="en-US"/>
          </a:p>
        </p:txBody>
      </p:sp>
      <p:sp>
        <p:nvSpPr>
          <p:cNvPr id="62468" name="Text Box 4"/>
          <p:cNvSpPr txBox="1">
            <a:spLocks noChangeArrowheads="1"/>
          </p:cNvSpPr>
          <p:nvPr/>
        </p:nvSpPr>
        <p:spPr bwMode="auto">
          <a:xfrm>
            <a:off x="1692275" y="4149728"/>
            <a:ext cx="5791200" cy="171738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spAutoFit/>
          </a:bodyPr>
          <a:lstStyle/>
          <a:p>
            <a:pPr fontAlgn="base">
              <a:spcBef>
                <a:spcPct val="20000"/>
              </a:spcBef>
              <a:spcAft>
                <a:spcPct val="0"/>
              </a:spcAft>
              <a:buClr>
                <a:srgbClr val="99CC00"/>
              </a:buClr>
              <a:buSzPct val="60000"/>
              <a:buFont typeface="Wingdings" pitchFamily="2" charset="2"/>
              <a:buNone/>
            </a:pPr>
            <a:r>
              <a:rPr lang="en-GB" altLang="en-US" sz="2400">
                <a:solidFill>
                  <a:srgbClr val="000000"/>
                </a:solidFill>
              </a:rPr>
              <a:t>Aim - Normalise</a:t>
            </a:r>
          </a:p>
          <a:p>
            <a:pPr fontAlgn="base">
              <a:spcBef>
                <a:spcPct val="20000"/>
              </a:spcBef>
              <a:spcAft>
                <a:spcPct val="0"/>
              </a:spcAft>
              <a:buClr>
                <a:srgbClr val="99CC00"/>
              </a:buClr>
              <a:buSzPct val="60000"/>
              <a:buFont typeface="Wingdings" pitchFamily="2" charset="2"/>
              <a:buChar char="n"/>
            </a:pPr>
            <a:r>
              <a:rPr lang="en-GB" altLang="en-US" sz="2400">
                <a:solidFill>
                  <a:srgbClr val="000000"/>
                </a:solidFill>
              </a:rPr>
              <a:t> T4 concentration normal in 1-2 weeks</a:t>
            </a:r>
          </a:p>
          <a:p>
            <a:pPr fontAlgn="base">
              <a:spcBef>
                <a:spcPct val="20000"/>
              </a:spcBef>
              <a:spcAft>
                <a:spcPct val="0"/>
              </a:spcAft>
              <a:buClr>
                <a:srgbClr val="99CC00"/>
              </a:buClr>
              <a:buSzPct val="60000"/>
              <a:buFont typeface="Wingdings" pitchFamily="2" charset="2"/>
              <a:buChar char="n"/>
            </a:pPr>
            <a:r>
              <a:rPr lang="en-GB" altLang="en-US" sz="2400">
                <a:solidFill>
                  <a:srgbClr val="000000"/>
                </a:solidFill>
              </a:rPr>
              <a:t> TSH after 1 month of treatment</a:t>
            </a:r>
            <a:endParaRPr lang="en-US" altLang="en-US" sz="2400">
              <a:solidFill>
                <a:srgbClr val="000000"/>
              </a:solidFill>
            </a:endParaRPr>
          </a:p>
          <a:p>
            <a:pPr eaLnBrk="0" fontAlgn="base" hangingPunct="0">
              <a:spcBef>
                <a:spcPct val="0"/>
              </a:spcBef>
              <a:spcAft>
                <a:spcPct val="0"/>
              </a:spcAft>
            </a:pPr>
            <a:endParaRPr lang="en-GB" altLang="en-US" sz="2400">
              <a:solidFill>
                <a:srgbClr val="000000"/>
              </a:solidFill>
            </a:endParaRPr>
          </a:p>
        </p:txBody>
      </p:sp>
    </p:spTree>
    <p:extLst>
      <p:ext uri="{BB962C8B-B14F-4D97-AF65-F5344CB8AC3E}">
        <p14:creationId xmlns:p14="http://schemas.microsoft.com/office/powerpoint/2010/main" val="32636773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900116" y="214313"/>
            <a:ext cx="7775575" cy="1485900"/>
          </a:xfrm>
        </p:spPr>
        <p:txBody>
          <a:bodyPr/>
          <a:lstStyle/>
          <a:p>
            <a:r>
              <a:rPr lang="en-GB" altLang="en-US" sz="3600"/>
              <a:t>Transient neonatal hypothyroidism</a:t>
            </a:r>
            <a:endParaRPr lang="en-US" altLang="en-US" sz="3600"/>
          </a:p>
        </p:txBody>
      </p:sp>
      <p:sp>
        <p:nvSpPr>
          <p:cNvPr id="63491" name="Rectangle 3"/>
          <p:cNvSpPr>
            <a:spLocks noGrp="1" noChangeArrowheads="1"/>
          </p:cNvSpPr>
          <p:nvPr>
            <p:ph type="body" idx="1"/>
          </p:nvPr>
        </p:nvSpPr>
        <p:spPr>
          <a:xfrm>
            <a:off x="611191" y="1557338"/>
            <a:ext cx="8054975" cy="4216400"/>
          </a:xfrm>
        </p:spPr>
        <p:txBody>
          <a:bodyPr/>
          <a:lstStyle/>
          <a:p>
            <a:r>
              <a:rPr lang="en-GB" altLang="en-US" sz="2800"/>
              <a:t>Transient TSH elevation with or without low T4</a:t>
            </a:r>
          </a:p>
          <a:p>
            <a:endParaRPr lang="en-GB" altLang="en-US" sz="2800"/>
          </a:p>
          <a:p>
            <a:r>
              <a:rPr lang="en-GB" altLang="en-US" sz="2800"/>
              <a:t>Mild (TSH&lt;20mu/l) and normal T4 -observe and repeat TSH</a:t>
            </a:r>
          </a:p>
          <a:p>
            <a:endParaRPr lang="en-GB" altLang="en-US" sz="2800"/>
          </a:p>
          <a:p>
            <a:r>
              <a:rPr lang="en-GB" altLang="en-US" sz="2800"/>
              <a:t>If in doubt – Treat!</a:t>
            </a:r>
            <a:endParaRPr lang="en-US" altLang="en-US" sz="2800"/>
          </a:p>
        </p:txBody>
      </p:sp>
    </p:spTree>
    <p:extLst>
      <p:ext uri="{BB962C8B-B14F-4D97-AF65-F5344CB8AC3E}">
        <p14:creationId xmlns:p14="http://schemas.microsoft.com/office/powerpoint/2010/main" val="12790374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solidFill>
            <a:srgbClr val="FFFF66"/>
          </a:solidFill>
        </p:spPr>
        <p:txBody>
          <a:bodyPr/>
          <a:lstStyle/>
          <a:p>
            <a:r>
              <a:rPr lang="en-GB" altLang="en-US" sz="3600"/>
              <a:t>Cautious interpretation of results</a:t>
            </a:r>
          </a:p>
        </p:txBody>
      </p:sp>
      <p:sp>
        <p:nvSpPr>
          <p:cNvPr id="65539" name="Rectangle 3"/>
          <p:cNvSpPr>
            <a:spLocks noGrp="1" noChangeArrowheads="1"/>
          </p:cNvSpPr>
          <p:nvPr>
            <p:ph type="body" idx="1"/>
          </p:nvPr>
        </p:nvSpPr>
        <p:spPr>
          <a:noFill/>
          <a:extLst>
            <a:ext uri="{909E8E84-426E-40DD-AFC4-6F175D3DCCD1}">
              <a14:hiddenFill xmlns:a14="http://schemas.microsoft.com/office/drawing/2010/main">
                <a:solidFill>
                  <a:srgbClr val="FFFF66"/>
                </a:solidFill>
              </a14:hiddenFill>
            </a:ext>
          </a:extLst>
        </p:spPr>
        <p:txBody>
          <a:bodyPr/>
          <a:lstStyle/>
          <a:p>
            <a:pPr>
              <a:buFontTx/>
              <a:buNone/>
            </a:pPr>
            <a:r>
              <a:rPr lang="en-GB" altLang="en-US"/>
              <a:t>   A 3 week baby on the neonatal unit has the following TFT:</a:t>
            </a:r>
          </a:p>
          <a:p>
            <a:pPr>
              <a:buFontTx/>
              <a:buNone/>
            </a:pPr>
            <a:endParaRPr lang="en-GB" altLang="en-US"/>
          </a:p>
          <a:p>
            <a:pPr>
              <a:buFontTx/>
              <a:buNone/>
            </a:pPr>
            <a:r>
              <a:rPr lang="en-GB" altLang="en-US"/>
              <a:t>		TSH 0.3 mU/L (0.3-5)</a:t>
            </a:r>
          </a:p>
          <a:p>
            <a:pPr>
              <a:buFontTx/>
              <a:buNone/>
            </a:pPr>
            <a:r>
              <a:rPr lang="en-GB" altLang="en-US"/>
              <a:t>		fT4	8 pmol/l (15-35)</a:t>
            </a:r>
          </a:p>
          <a:p>
            <a:pPr>
              <a:buFontTx/>
              <a:buNone/>
            </a:pPr>
            <a:endParaRPr lang="en-GB" altLang="en-US"/>
          </a:p>
          <a:p>
            <a:pPr>
              <a:buFontTx/>
              <a:buNone/>
            </a:pPr>
            <a:r>
              <a:rPr lang="en-GB" altLang="en-US"/>
              <a:t>	Would you sign this result as normal?</a:t>
            </a:r>
          </a:p>
        </p:txBody>
      </p:sp>
      <p:sp>
        <p:nvSpPr>
          <p:cNvPr id="65540" name="Rectangle 4"/>
          <p:cNvSpPr>
            <a:spLocks noChangeArrowheads="1"/>
          </p:cNvSpPr>
          <p:nvPr/>
        </p:nvSpPr>
        <p:spPr bwMode="auto">
          <a:xfrm>
            <a:off x="1187453" y="3860800"/>
            <a:ext cx="4321175" cy="647700"/>
          </a:xfrm>
          <a:prstGeom prst="rect">
            <a:avLst/>
          </a:prstGeom>
          <a:noFill/>
          <a:ln w="381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0" tIns="45706" rIns="91410" bIns="45706" anchor="ctr"/>
          <a:lstStyle/>
          <a:p>
            <a:pPr algn="ctr" fontAlgn="base">
              <a:spcBef>
                <a:spcPct val="0"/>
              </a:spcBef>
              <a:spcAft>
                <a:spcPct val="0"/>
              </a:spcAft>
            </a:pPr>
            <a:endParaRPr lang="en-GB" smtClean="0">
              <a:solidFill>
                <a:srgbClr val="000000"/>
              </a:solidFill>
            </a:endParaRPr>
          </a:p>
        </p:txBody>
      </p:sp>
    </p:spTree>
    <p:extLst>
      <p:ext uri="{BB962C8B-B14F-4D97-AF65-F5344CB8AC3E}">
        <p14:creationId xmlns:p14="http://schemas.microsoft.com/office/powerpoint/2010/main" val="8747646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55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3" descr="figure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578" y="46039"/>
            <a:ext cx="4286250" cy="6753225"/>
          </a:xfrm>
          <a:prstGeom prst="rect">
            <a:avLst/>
          </a:prstGeom>
          <a:noFill/>
          <a:extLst>
            <a:ext uri="{909E8E84-426E-40DD-AFC4-6F175D3DCCD1}">
              <a14:hiddenFill xmlns:a14="http://schemas.microsoft.com/office/drawing/2010/main">
                <a:solidFill>
                  <a:srgbClr val="FFFFFF"/>
                </a:solidFill>
              </a14:hiddenFill>
            </a:ext>
          </a:extLst>
        </p:spPr>
      </p:pic>
      <p:pic>
        <p:nvPicPr>
          <p:cNvPr id="66565" name="Picture 5" descr="Brain_pituitary_anatom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27538" y="836616"/>
            <a:ext cx="4933950" cy="4752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3612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6163" y="39688"/>
            <a:ext cx="6826250" cy="681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187450" y="95250"/>
            <a:ext cx="6684963" cy="525463"/>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defTabSz="914021">
              <a:defRPr/>
            </a:pPr>
            <a:r>
              <a:rPr lang="en-GB" sz="3200" dirty="0">
                <a:solidFill>
                  <a:prstClr val="white"/>
                </a:solidFill>
              </a:rPr>
              <a:t>pituitary, hypothalamus</a:t>
            </a:r>
          </a:p>
        </p:txBody>
      </p:sp>
      <p:sp>
        <p:nvSpPr>
          <p:cNvPr id="2" name="Oval 1"/>
          <p:cNvSpPr/>
          <p:nvPr/>
        </p:nvSpPr>
        <p:spPr>
          <a:xfrm>
            <a:off x="3586348" y="3301339"/>
            <a:ext cx="415636" cy="391887"/>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914400" fontAlgn="base">
              <a:spcBef>
                <a:spcPct val="0"/>
              </a:spcBef>
              <a:spcAft>
                <a:spcPct val="0"/>
              </a:spcAft>
            </a:pPr>
            <a:endParaRPr lang="en-GB" dirty="0">
              <a:solidFill>
                <a:prstClr val="black"/>
              </a:solidFill>
            </a:endParaRPr>
          </a:p>
        </p:txBody>
      </p:sp>
      <p:sp>
        <p:nvSpPr>
          <p:cNvPr id="5" name="Oval 4"/>
          <p:cNvSpPr/>
          <p:nvPr/>
        </p:nvSpPr>
        <p:spPr>
          <a:xfrm>
            <a:off x="3491345" y="2861953"/>
            <a:ext cx="890650" cy="403762"/>
          </a:xfrm>
          <a:prstGeom prst="ellipse">
            <a:avLst/>
          </a:prstGeom>
          <a:noFill/>
          <a:ln w="28575">
            <a:solidFill>
              <a:srgbClr val="FFFF66"/>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914400" fontAlgn="base">
              <a:spcBef>
                <a:spcPct val="0"/>
              </a:spcBef>
              <a:spcAft>
                <a:spcPct val="0"/>
              </a:spcAft>
            </a:pPr>
            <a:endParaRPr lang="en-GB" dirty="0">
              <a:solidFill>
                <a:prstClr val="black"/>
              </a:solidFill>
            </a:endParaRPr>
          </a:p>
        </p:txBody>
      </p:sp>
    </p:spTree>
    <p:extLst>
      <p:ext uri="{BB962C8B-B14F-4D97-AF65-F5344CB8AC3E}">
        <p14:creationId xmlns:p14="http://schemas.microsoft.com/office/powerpoint/2010/main" val="159072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4" descr="ep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43000" y="0"/>
            <a:ext cx="67818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Rectangle 5"/>
          <p:cNvSpPr>
            <a:spLocks noChangeArrowheads="1"/>
          </p:cNvSpPr>
          <p:nvPr/>
        </p:nvSpPr>
        <p:spPr bwMode="auto">
          <a:xfrm>
            <a:off x="6400800" y="152400"/>
            <a:ext cx="1447800" cy="3048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defTabSz="914400" eaLnBrk="1" fontAlgn="base" hangingPunct="1">
              <a:spcBef>
                <a:spcPct val="0"/>
              </a:spcBef>
              <a:spcAft>
                <a:spcPct val="0"/>
              </a:spcAft>
            </a:pPr>
            <a:endParaRPr lang="en-GB" altLang="en-US">
              <a:solidFill>
                <a:prstClr val="black"/>
              </a:solidFill>
            </a:endParaRPr>
          </a:p>
        </p:txBody>
      </p:sp>
    </p:spTree>
    <p:extLst>
      <p:ext uri="{BB962C8B-B14F-4D97-AF65-F5344CB8AC3E}">
        <p14:creationId xmlns:p14="http://schemas.microsoft.com/office/powerpoint/2010/main" val="3300883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 name="Picture 174"/>
          <p:cNvPicPr/>
          <p:nvPr/>
        </p:nvPicPr>
        <p:blipFill>
          <a:blip r:embed="rId2"/>
          <a:stretch/>
        </p:blipFill>
        <p:spPr>
          <a:xfrm>
            <a:off x="720000" y="1145160"/>
            <a:ext cx="7343640" cy="5513760"/>
          </a:xfrm>
          <a:prstGeom prst="rect">
            <a:avLst/>
          </a:prstGeom>
          <a:ln>
            <a:noFill/>
          </a:ln>
        </p:spPr>
      </p:pic>
    </p:spTree>
    <p:extLst>
      <p:ext uri="{BB962C8B-B14F-4D97-AF65-F5344CB8AC3E}">
        <p14:creationId xmlns:p14="http://schemas.microsoft.com/office/powerpoint/2010/main" val="100182574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M_Case471_494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602" y="3810000"/>
            <a:ext cx="41148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10595" name="Picture 3" descr="M_Case471_494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43400" y="3857628"/>
            <a:ext cx="3810000" cy="3000375"/>
          </a:xfrm>
          <a:prstGeom prst="rect">
            <a:avLst/>
          </a:prstGeom>
          <a:noFill/>
          <a:extLst>
            <a:ext uri="{909E8E84-426E-40DD-AFC4-6F175D3DCCD1}">
              <a14:hiddenFill xmlns:a14="http://schemas.microsoft.com/office/drawing/2010/main">
                <a:solidFill>
                  <a:srgbClr val="FFFFFF"/>
                </a:solidFill>
              </a14:hiddenFill>
            </a:ext>
          </a:extLst>
        </p:spPr>
      </p:pic>
      <p:pic>
        <p:nvPicPr>
          <p:cNvPr id="110596" name="Picture 4" descr="fig15-1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8603" y="304800"/>
            <a:ext cx="4343400" cy="3619500"/>
          </a:xfrm>
          <a:prstGeom prst="rect">
            <a:avLst/>
          </a:prstGeom>
          <a:noFill/>
          <a:extLst>
            <a:ext uri="{909E8E84-426E-40DD-AFC4-6F175D3DCCD1}">
              <a14:hiddenFill xmlns:a14="http://schemas.microsoft.com/office/drawing/2010/main">
                <a:solidFill>
                  <a:srgbClr val="FFFFFF"/>
                </a:solidFill>
              </a14:hiddenFill>
            </a:ext>
          </a:extLst>
        </p:spPr>
      </p:pic>
      <p:sp>
        <p:nvSpPr>
          <p:cNvPr id="110597" name="Text Box 5"/>
          <p:cNvSpPr txBox="1">
            <a:spLocks noChangeArrowheads="1"/>
          </p:cNvSpPr>
          <p:nvPr/>
        </p:nvSpPr>
        <p:spPr bwMode="auto">
          <a:xfrm>
            <a:off x="5181603" y="1371600"/>
            <a:ext cx="29114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0" tIns="45706" rIns="91410" bIns="45706">
            <a:spAutoFit/>
          </a:bodyPr>
          <a:lstStyle/>
          <a:p>
            <a:pPr eaLnBrk="0" fontAlgn="base" hangingPunct="0">
              <a:spcBef>
                <a:spcPct val="0"/>
              </a:spcBef>
              <a:spcAft>
                <a:spcPct val="0"/>
              </a:spcAft>
            </a:pPr>
            <a:r>
              <a:rPr lang="en-GB" altLang="en-US" sz="3200">
                <a:solidFill>
                  <a:srgbClr val="000000"/>
                </a:solidFill>
              </a:rPr>
              <a:t>Neonatal thyrotoxicosis</a:t>
            </a:r>
            <a:endParaRPr lang="en-US" altLang="en-US" sz="3200">
              <a:solidFill>
                <a:srgbClr val="000000"/>
              </a:solidFill>
            </a:endParaRPr>
          </a:p>
        </p:txBody>
      </p:sp>
    </p:spTree>
    <p:extLst>
      <p:ext uri="{BB962C8B-B14F-4D97-AF65-F5344CB8AC3E}">
        <p14:creationId xmlns:p14="http://schemas.microsoft.com/office/powerpoint/2010/main" val="32437544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igureÂ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980728"/>
            <a:ext cx="3960440" cy="52805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99993" y="1196755"/>
            <a:ext cx="4032448" cy="1384995"/>
          </a:xfrm>
          <a:prstGeom prst="rect">
            <a:avLst/>
          </a:prstGeom>
          <a:noFill/>
        </p:spPr>
        <p:txBody>
          <a:bodyPr wrap="square" lIns="91410" tIns="45706" rIns="91410" bIns="45706" rtlCol="0">
            <a:spAutoFit/>
          </a:bodyPr>
          <a:lstStyle/>
          <a:p>
            <a:r>
              <a:rPr lang="en-GB" sz="2800" dirty="0">
                <a:solidFill>
                  <a:prstClr val="black"/>
                </a:solidFill>
              </a:rPr>
              <a:t>Maternal thyrotoxicosis and risk of neonatal thyrotoxicosis</a:t>
            </a:r>
          </a:p>
        </p:txBody>
      </p:sp>
      <p:sp>
        <p:nvSpPr>
          <p:cNvPr id="5" name="TextBox 4"/>
          <p:cNvSpPr txBox="1"/>
          <p:nvPr/>
        </p:nvSpPr>
        <p:spPr>
          <a:xfrm>
            <a:off x="4492608" y="3212979"/>
            <a:ext cx="4463081" cy="138499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lIns="91410" tIns="45706" rIns="91410" bIns="45706" rtlCol="0">
            <a:spAutoFit/>
          </a:bodyPr>
          <a:lstStyle/>
          <a:p>
            <a:r>
              <a:rPr lang="en-GB" sz="2800" dirty="0">
                <a:solidFill>
                  <a:prstClr val="white"/>
                </a:solidFill>
              </a:rPr>
              <a:t>Protocols without evidence</a:t>
            </a:r>
          </a:p>
          <a:p>
            <a:endParaRPr lang="en-GB" sz="2800" dirty="0">
              <a:solidFill>
                <a:prstClr val="white"/>
              </a:solidFill>
            </a:endParaRPr>
          </a:p>
          <a:p>
            <a:r>
              <a:rPr lang="en-GB" sz="2800" dirty="0">
                <a:solidFill>
                  <a:prstClr val="white"/>
                </a:solidFill>
              </a:rPr>
              <a:t>How do you manage?</a:t>
            </a:r>
          </a:p>
        </p:txBody>
      </p:sp>
      <p:sp>
        <p:nvSpPr>
          <p:cNvPr id="2" name="TextBox 1"/>
          <p:cNvSpPr txBox="1"/>
          <p:nvPr/>
        </p:nvSpPr>
        <p:spPr>
          <a:xfrm>
            <a:off x="4333910" y="5037004"/>
            <a:ext cx="4621778" cy="923330"/>
          </a:xfrm>
          <a:prstGeom prst="rect">
            <a:avLst/>
          </a:prstGeom>
          <a:noFill/>
        </p:spPr>
        <p:txBody>
          <a:bodyPr wrap="none" lIns="91410" tIns="45706" rIns="91410" bIns="45706" rtlCol="0">
            <a:spAutoFit/>
          </a:bodyPr>
          <a:lstStyle/>
          <a:p>
            <a:r>
              <a:rPr lang="en-GB" dirty="0" err="1" smtClean="0">
                <a:solidFill>
                  <a:prstClr val="black"/>
                </a:solidFill>
              </a:rPr>
              <a:t>Carbimazole</a:t>
            </a:r>
            <a:r>
              <a:rPr lang="en-GB" dirty="0" smtClean="0">
                <a:solidFill>
                  <a:prstClr val="black"/>
                </a:solidFill>
              </a:rPr>
              <a:t>: BNF-C dose 0.75 mg/kg daily</a:t>
            </a:r>
          </a:p>
          <a:p>
            <a:endParaRPr lang="en-GB" dirty="0">
              <a:solidFill>
                <a:prstClr val="black"/>
              </a:solidFill>
            </a:endParaRPr>
          </a:p>
          <a:p>
            <a:r>
              <a:rPr lang="en-GB" dirty="0" smtClean="0">
                <a:solidFill>
                  <a:prstClr val="black"/>
                </a:solidFill>
              </a:rPr>
              <a:t>RMCH: 0.35 mg/kg daily</a:t>
            </a:r>
            <a:endParaRPr lang="en-GB" dirty="0">
              <a:solidFill>
                <a:prstClr val="black"/>
              </a:solidFill>
            </a:endParaRPr>
          </a:p>
        </p:txBody>
      </p:sp>
    </p:spTree>
    <p:extLst>
      <p:ext uri="{BB962C8B-B14F-4D97-AF65-F5344CB8AC3E}">
        <p14:creationId xmlns:p14="http://schemas.microsoft.com/office/powerpoint/2010/main" val="5282052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457200" y="533521"/>
            <a:ext cx="8228520" cy="989640"/>
          </a:xfrm>
          <a:prstGeom prst="rect">
            <a:avLst/>
          </a:prstGeom>
          <a:noFill/>
          <a:ln>
            <a:noFill/>
          </a:ln>
        </p:spPr>
        <p:style>
          <a:lnRef idx="0">
            <a:scrgbClr r="0" g="0" b="0"/>
          </a:lnRef>
          <a:fillRef idx="0">
            <a:scrgbClr r="0" g="0" b="0"/>
          </a:fillRef>
          <a:effectRef idx="0">
            <a:scrgbClr r="0" g="0" b="0"/>
          </a:effectRef>
          <a:fontRef idx="minor"/>
        </p:style>
        <p:txBody>
          <a:bodyPr lIns="89973" tIns="44987" rIns="89973" bIns="44987" anchor="ctr"/>
          <a:lstStyle/>
          <a:p>
            <a:r>
              <a:rPr lang="en-GB" sz="4000" spc="-1" dirty="0" smtClean="0">
                <a:solidFill>
                  <a:srgbClr val="212121"/>
                </a:solidFill>
              </a:rPr>
              <a:t>Unusual TFT</a:t>
            </a:r>
            <a:endParaRPr lang="en-GB" sz="4000" spc="-1" dirty="0">
              <a:solidFill>
                <a:prstClr val="black"/>
              </a:solidFill>
            </a:endParaRPr>
          </a:p>
        </p:txBody>
      </p:sp>
      <p:sp>
        <p:nvSpPr>
          <p:cNvPr id="196" name="CustomShape 2"/>
          <p:cNvSpPr/>
          <p:nvPr/>
        </p:nvSpPr>
        <p:spPr>
          <a:xfrm>
            <a:off x="457200" y="1600200"/>
            <a:ext cx="8228520" cy="4875840"/>
          </a:xfrm>
          <a:prstGeom prst="rect">
            <a:avLst/>
          </a:prstGeom>
          <a:noFill/>
          <a:ln>
            <a:noFill/>
          </a:ln>
        </p:spPr>
        <p:style>
          <a:lnRef idx="0">
            <a:scrgbClr r="0" g="0" b="0"/>
          </a:lnRef>
          <a:fillRef idx="0">
            <a:scrgbClr r="0" g="0" b="0"/>
          </a:fillRef>
          <a:effectRef idx="0">
            <a:scrgbClr r="0" g="0" b="0"/>
          </a:effectRef>
          <a:fontRef idx="minor"/>
        </p:style>
        <p:txBody>
          <a:bodyPr lIns="89973" tIns="44987" rIns="89973" bIns="44987"/>
          <a:lstStyle/>
          <a:p>
            <a:pPr marL="182823" indent="-181743">
              <a:spcBef>
                <a:spcPts val="400"/>
              </a:spcBef>
              <a:buClr>
                <a:srgbClr val="1D86CD"/>
              </a:buClr>
              <a:buSzPct val="85000"/>
              <a:buFont typeface="Arial"/>
              <a:buChar char="•"/>
            </a:pPr>
            <a:r>
              <a:rPr lang="en-GB" sz="2400" spc="-1" dirty="0">
                <a:solidFill>
                  <a:srgbClr val="000000"/>
                </a:solidFill>
              </a:rPr>
              <a:t>32 week premature male infant, birth weight 2000 g</a:t>
            </a:r>
            <a:endParaRPr lang="en-GB" sz="2400" spc="-1" dirty="0">
              <a:solidFill>
                <a:prstClr val="black"/>
              </a:solidFill>
            </a:endParaRPr>
          </a:p>
          <a:p>
            <a:pPr marL="182823" indent="-181743">
              <a:spcBef>
                <a:spcPts val="400"/>
              </a:spcBef>
              <a:buClr>
                <a:srgbClr val="1D86CD"/>
              </a:buClr>
              <a:buSzPct val="85000"/>
              <a:buFont typeface="Arial"/>
              <a:buChar char="•"/>
            </a:pPr>
            <a:r>
              <a:rPr lang="en-GB" sz="2400" spc="-1" dirty="0">
                <a:solidFill>
                  <a:srgbClr val="000000"/>
                </a:solidFill>
              </a:rPr>
              <a:t>Severe neonatal </a:t>
            </a:r>
            <a:r>
              <a:rPr lang="en-GB" sz="2400" spc="-1" dirty="0" err="1">
                <a:solidFill>
                  <a:srgbClr val="000000"/>
                </a:solidFill>
              </a:rPr>
              <a:t>hyperbilirubinaemia</a:t>
            </a:r>
            <a:r>
              <a:rPr lang="en-GB" sz="2400" spc="-1" dirty="0">
                <a:solidFill>
                  <a:srgbClr val="000000"/>
                </a:solidFill>
              </a:rPr>
              <a:t>  </a:t>
            </a:r>
            <a:endParaRPr lang="en-GB" sz="2400" spc="-1" dirty="0">
              <a:solidFill>
                <a:prstClr val="black"/>
              </a:solidFill>
            </a:endParaRPr>
          </a:p>
          <a:p>
            <a:pPr marL="182823" indent="-181743">
              <a:spcBef>
                <a:spcPts val="400"/>
              </a:spcBef>
              <a:buClr>
                <a:srgbClr val="1D86CD"/>
              </a:buClr>
              <a:buSzPct val="85000"/>
              <a:buFont typeface="Arial"/>
              <a:buChar char="•"/>
            </a:pPr>
            <a:r>
              <a:rPr lang="en-GB" sz="2400" spc="-1" dirty="0">
                <a:solidFill>
                  <a:srgbClr val="000000"/>
                </a:solidFill>
              </a:rPr>
              <a:t>Multiple exchange transfusions </a:t>
            </a:r>
            <a:endParaRPr lang="en-GB" sz="2400" spc="-1" dirty="0">
              <a:solidFill>
                <a:prstClr val="black"/>
              </a:solidFill>
            </a:endParaRPr>
          </a:p>
          <a:p>
            <a:pPr marL="182823" indent="-181743">
              <a:spcBef>
                <a:spcPts val="400"/>
              </a:spcBef>
              <a:buClr>
                <a:srgbClr val="1D86CD"/>
              </a:buClr>
              <a:buSzPct val="85000"/>
              <a:buFont typeface="Arial"/>
              <a:buChar char="•"/>
            </a:pPr>
            <a:r>
              <a:rPr lang="en-GB" sz="2400" spc="-1" dirty="0">
                <a:solidFill>
                  <a:srgbClr val="000000"/>
                </a:solidFill>
              </a:rPr>
              <a:t>Negative for ABO incompatibility, G6PD deficiency</a:t>
            </a:r>
            <a:endParaRPr lang="en-GB" sz="2400" spc="-1" dirty="0">
              <a:solidFill>
                <a:prstClr val="black"/>
              </a:solidFill>
            </a:endParaRPr>
          </a:p>
          <a:p>
            <a:endParaRPr lang="en-GB" sz="2400" spc="-1" dirty="0">
              <a:solidFill>
                <a:prstClr val="black"/>
              </a:solidFill>
            </a:endParaRPr>
          </a:p>
          <a:p>
            <a:endParaRPr lang="en-GB" sz="2400" spc="-1" dirty="0">
              <a:solidFill>
                <a:prstClr val="black"/>
              </a:solidFill>
            </a:endParaRPr>
          </a:p>
          <a:p>
            <a:pPr marL="1079">
              <a:spcBef>
                <a:spcPts val="400"/>
              </a:spcBef>
              <a:buClr>
                <a:srgbClr val="1D86CD"/>
              </a:buClr>
              <a:buSzPct val="85000"/>
            </a:pPr>
            <a:r>
              <a:rPr lang="en-GB" sz="2400" b="1" spc="-1" dirty="0">
                <a:solidFill>
                  <a:srgbClr val="000000"/>
                </a:solidFill>
              </a:rPr>
              <a:t>Markedly deranged TFT </a:t>
            </a:r>
            <a:endParaRPr lang="en-GB" sz="2400" spc="-1" dirty="0">
              <a:solidFill>
                <a:prstClr val="black"/>
              </a:solidFill>
            </a:endParaRPr>
          </a:p>
          <a:p>
            <a:pPr lvl="1" indent="-181743">
              <a:spcBef>
                <a:spcPts val="400"/>
              </a:spcBef>
              <a:buClr>
                <a:srgbClr val="1D86CD"/>
              </a:buClr>
              <a:buSzPct val="85000"/>
              <a:buFont typeface="Arial"/>
              <a:buChar char="•"/>
            </a:pPr>
            <a:r>
              <a:rPr lang="en-GB" sz="2400" b="1" spc="-1" dirty="0">
                <a:solidFill>
                  <a:srgbClr val="000000"/>
                </a:solidFill>
              </a:rPr>
              <a:t>TSH </a:t>
            </a:r>
            <a:r>
              <a:rPr lang="en-GB" sz="2400" b="1" spc="-1" dirty="0">
                <a:solidFill>
                  <a:srgbClr val="FF0000"/>
                </a:solidFill>
              </a:rPr>
              <a:t>&gt;100 </a:t>
            </a:r>
            <a:r>
              <a:rPr lang="en-GB" sz="2400" b="1" spc="-1" dirty="0" err="1">
                <a:solidFill>
                  <a:srgbClr val="000000"/>
                </a:solidFill>
              </a:rPr>
              <a:t>mU</a:t>
            </a:r>
            <a:r>
              <a:rPr lang="en-GB" sz="2400" b="1" spc="-1" dirty="0">
                <a:solidFill>
                  <a:srgbClr val="000000"/>
                </a:solidFill>
              </a:rPr>
              <a:t>/L (0.2-5.0)</a:t>
            </a:r>
            <a:endParaRPr lang="en-GB" sz="2400" spc="-1" dirty="0">
              <a:solidFill>
                <a:prstClr val="black"/>
              </a:solidFill>
            </a:endParaRPr>
          </a:p>
          <a:p>
            <a:pPr lvl="1" indent="-181743">
              <a:spcBef>
                <a:spcPts val="400"/>
              </a:spcBef>
              <a:buClr>
                <a:srgbClr val="1D86CD"/>
              </a:buClr>
              <a:buSzPct val="85000"/>
              <a:buFont typeface="Arial"/>
              <a:buChar char="•"/>
            </a:pPr>
            <a:r>
              <a:rPr lang="en-GB" sz="2400" b="1" spc="-1" dirty="0">
                <a:solidFill>
                  <a:srgbClr val="000000"/>
                </a:solidFill>
              </a:rPr>
              <a:t>FT4 </a:t>
            </a:r>
            <a:r>
              <a:rPr lang="en-GB" sz="2400" b="1" spc="-1" dirty="0">
                <a:solidFill>
                  <a:srgbClr val="FF0000"/>
                </a:solidFill>
              </a:rPr>
              <a:t>42.2</a:t>
            </a:r>
            <a:r>
              <a:rPr lang="en-GB" sz="2400" b="1" spc="-1" dirty="0">
                <a:solidFill>
                  <a:srgbClr val="000000"/>
                </a:solidFill>
              </a:rPr>
              <a:t> </a:t>
            </a:r>
            <a:r>
              <a:rPr lang="en-GB" sz="2400" b="1" spc="-1" dirty="0" err="1">
                <a:solidFill>
                  <a:srgbClr val="000000"/>
                </a:solidFill>
              </a:rPr>
              <a:t>pmol</a:t>
            </a:r>
            <a:r>
              <a:rPr lang="en-GB" sz="2400" b="1" spc="-1" dirty="0">
                <a:solidFill>
                  <a:srgbClr val="000000"/>
                </a:solidFill>
              </a:rPr>
              <a:t>/L </a:t>
            </a:r>
            <a:r>
              <a:rPr lang="en-GB" sz="2400" b="1" spc="-1" dirty="0" smtClean="0">
                <a:solidFill>
                  <a:srgbClr val="000000"/>
                </a:solidFill>
              </a:rPr>
              <a:t>(15-35)</a:t>
            </a:r>
            <a:endParaRPr lang="en-GB" sz="2400" spc="-1" dirty="0">
              <a:solidFill>
                <a:prstClr val="black"/>
              </a:solidFill>
            </a:endParaRPr>
          </a:p>
          <a:p>
            <a:pPr lvl="1" indent="-181743">
              <a:spcBef>
                <a:spcPts val="400"/>
              </a:spcBef>
              <a:buClr>
                <a:srgbClr val="1D86CD"/>
              </a:buClr>
              <a:buSzPct val="85000"/>
              <a:buFont typeface="Arial"/>
              <a:buChar char="•"/>
            </a:pPr>
            <a:r>
              <a:rPr lang="en-GB" sz="2400" b="1" spc="-1" dirty="0">
                <a:solidFill>
                  <a:srgbClr val="000000"/>
                </a:solidFill>
              </a:rPr>
              <a:t>FT3 </a:t>
            </a:r>
            <a:r>
              <a:rPr lang="en-GB" sz="2400" b="1" spc="-1" dirty="0">
                <a:solidFill>
                  <a:srgbClr val="FF0000"/>
                </a:solidFill>
              </a:rPr>
              <a:t>23.6</a:t>
            </a:r>
            <a:r>
              <a:rPr lang="en-GB" sz="2400" b="1" spc="-1" dirty="0">
                <a:solidFill>
                  <a:srgbClr val="000000"/>
                </a:solidFill>
              </a:rPr>
              <a:t> </a:t>
            </a:r>
            <a:r>
              <a:rPr lang="en-GB" sz="2400" b="1" spc="-1" dirty="0" err="1">
                <a:solidFill>
                  <a:srgbClr val="000000"/>
                </a:solidFill>
              </a:rPr>
              <a:t>pmol</a:t>
            </a:r>
            <a:r>
              <a:rPr lang="en-GB" sz="2400" b="1" spc="-1" dirty="0">
                <a:solidFill>
                  <a:srgbClr val="000000"/>
                </a:solidFill>
              </a:rPr>
              <a:t>/L (2.7-7.3)</a:t>
            </a:r>
            <a:endParaRPr lang="en-GB" sz="2400" spc="-1" dirty="0">
              <a:solidFill>
                <a:prstClr val="black"/>
              </a:solidFill>
            </a:endParaRPr>
          </a:p>
          <a:p>
            <a:pPr>
              <a:spcBef>
                <a:spcPts val="400"/>
              </a:spcBef>
            </a:pPr>
            <a:endParaRPr lang="en-GB" sz="2400" spc="-1" dirty="0">
              <a:solidFill>
                <a:prstClr val="black"/>
              </a:solidFill>
            </a:endParaRPr>
          </a:p>
        </p:txBody>
      </p:sp>
      <p:sp>
        <p:nvSpPr>
          <p:cNvPr id="197" name="CustomShape 3"/>
          <p:cNvSpPr/>
          <p:nvPr/>
        </p:nvSpPr>
        <p:spPr>
          <a:xfrm>
            <a:off x="4724400" y="3886200"/>
            <a:ext cx="3961320" cy="1280520"/>
          </a:xfrm>
          <a:prstGeom prst="rect">
            <a:avLst/>
          </a:prstGeom>
          <a:noFill/>
          <a:ln>
            <a:noFill/>
          </a:ln>
        </p:spPr>
        <p:style>
          <a:lnRef idx="0">
            <a:scrgbClr r="0" g="0" b="0"/>
          </a:lnRef>
          <a:fillRef idx="0">
            <a:scrgbClr r="0" g="0" b="0"/>
          </a:fillRef>
          <a:effectRef idx="0">
            <a:scrgbClr r="0" g="0" b="0"/>
          </a:effectRef>
          <a:fontRef idx="minor"/>
        </p:style>
        <p:txBody>
          <a:bodyPr lIns="89973" tIns="44987" rIns="89973" bIns="44987"/>
          <a:lstStyle/>
          <a:p>
            <a:r>
              <a:rPr lang="en-GB" spc="-1" dirty="0">
                <a:solidFill>
                  <a:srgbClr val="000000"/>
                </a:solidFill>
              </a:rPr>
              <a:t>Confirmed on multiple assay platforms</a:t>
            </a:r>
            <a:endParaRPr lang="en-GB" spc="-1" dirty="0">
              <a:solidFill>
                <a:prstClr val="black"/>
              </a:solidFill>
            </a:endParaRPr>
          </a:p>
          <a:p>
            <a:r>
              <a:rPr lang="en-GB" spc="-1" dirty="0">
                <a:solidFill>
                  <a:srgbClr val="000000"/>
                </a:solidFill>
              </a:rPr>
              <a:t>Negative anti-T3 and -T4 antibodies</a:t>
            </a:r>
            <a:endParaRPr lang="en-GB" spc="-1" dirty="0">
              <a:solidFill>
                <a:prstClr val="black"/>
              </a:solidFill>
            </a:endParaRPr>
          </a:p>
          <a:p>
            <a:r>
              <a:rPr lang="en-GB" spc="-1" dirty="0">
                <a:solidFill>
                  <a:srgbClr val="000000"/>
                </a:solidFill>
              </a:rPr>
              <a:t>Negative </a:t>
            </a:r>
            <a:r>
              <a:rPr lang="en-GB" spc="-1" dirty="0" err="1">
                <a:solidFill>
                  <a:srgbClr val="000000"/>
                </a:solidFill>
              </a:rPr>
              <a:t>heterophile</a:t>
            </a:r>
            <a:r>
              <a:rPr lang="en-GB" spc="-1" dirty="0">
                <a:solidFill>
                  <a:srgbClr val="000000"/>
                </a:solidFill>
              </a:rPr>
              <a:t> antibodies</a:t>
            </a:r>
            <a:endParaRPr lang="en-GB" spc="-1" dirty="0">
              <a:solidFill>
                <a:prstClr val="black"/>
              </a:solidFill>
            </a:endParaRPr>
          </a:p>
          <a:p>
            <a:r>
              <a:rPr lang="en-GB" spc="-1" dirty="0">
                <a:solidFill>
                  <a:srgbClr val="000000"/>
                </a:solidFill>
              </a:rPr>
              <a:t>Negative familial </a:t>
            </a:r>
            <a:r>
              <a:rPr lang="en-GB" spc="-1" dirty="0" err="1">
                <a:solidFill>
                  <a:srgbClr val="000000"/>
                </a:solidFill>
              </a:rPr>
              <a:t>dysalbuminaemic</a:t>
            </a:r>
            <a:r>
              <a:rPr lang="en-GB" spc="-1" dirty="0">
                <a:solidFill>
                  <a:srgbClr val="000000"/>
                </a:solidFill>
              </a:rPr>
              <a:t> </a:t>
            </a:r>
            <a:r>
              <a:rPr lang="en-GB" spc="-1" dirty="0" err="1">
                <a:solidFill>
                  <a:srgbClr val="000000"/>
                </a:solidFill>
              </a:rPr>
              <a:t>hyperthyroxinaemia</a:t>
            </a:r>
            <a:r>
              <a:rPr lang="en-GB" spc="-1" dirty="0">
                <a:solidFill>
                  <a:srgbClr val="000000"/>
                </a:solidFill>
              </a:rPr>
              <a:t> screen</a:t>
            </a:r>
            <a:endParaRPr lang="en-GB" spc="-1" dirty="0">
              <a:solidFill>
                <a:prstClr val="black"/>
              </a:solidFill>
            </a:endParaRPr>
          </a:p>
        </p:txBody>
      </p:sp>
      <p:sp>
        <p:nvSpPr>
          <p:cNvPr id="198" name="CustomShape 4"/>
          <p:cNvSpPr/>
          <p:nvPr/>
        </p:nvSpPr>
        <p:spPr>
          <a:xfrm>
            <a:off x="457200" y="3886200"/>
            <a:ext cx="4071960" cy="1906560"/>
          </a:xfrm>
          <a:prstGeom prst="rect">
            <a:avLst/>
          </a:prstGeom>
          <a:noFill/>
          <a:ln>
            <a:solidFill>
              <a:srgbClr val="0070C0"/>
            </a:solidFill>
            <a:round/>
          </a:ln>
        </p:spPr>
        <p:style>
          <a:lnRef idx="2">
            <a:schemeClr val="accent1">
              <a:shade val="50000"/>
            </a:schemeClr>
          </a:lnRef>
          <a:fillRef idx="1">
            <a:schemeClr val="accent1"/>
          </a:fillRef>
          <a:effectRef idx="0">
            <a:schemeClr val="accent1"/>
          </a:effectRef>
          <a:fontRef idx="minor"/>
        </p:style>
      </p:sp>
    </p:spTree>
    <p:extLst>
      <p:ext uri="{BB962C8B-B14F-4D97-AF65-F5344CB8AC3E}">
        <p14:creationId xmlns:p14="http://schemas.microsoft.com/office/powerpoint/2010/main" val="651408528"/>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96">
                                            <p:txEl>
                                              <p:pRg st="6" end="6"/>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96">
                                            <p:txEl>
                                              <p:pRg st="7" end="7"/>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96">
                                            <p:txEl>
                                              <p:pRg st="8" end="8"/>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96">
                                            <p:txEl>
                                              <p:pRg st="9" end="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fill="hold" nodeType="clickEffect">
                                  <p:stCondLst>
                                    <p:cond delay="0"/>
                                  </p:stCondLst>
                                  <p:childTnLst>
                                    <p:set>
                                      <p:cBhvr>
                                        <p:cTn id="16" dur="1" fill="hold">
                                          <p:stCondLst>
                                            <p:cond delay="0"/>
                                          </p:stCondLst>
                                        </p:cTn>
                                        <p:tgtEl>
                                          <p:spTgt spid="198"/>
                                        </p:tgtEl>
                                        <p:attrNameLst>
                                          <p:attrName>style.visibility</p:attrName>
                                        </p:attrNameLst>
                                      </p:cBhvr>
                                      <p:to>
                                        <p:strVal val="visible"/>
                                      </p:to>
                                    </p:set>
                                    <p:animEffect transition="in" filter="dissolve">
                                      <p:cBhvr additive="repl">
                                        <p:cTn id="17" dur="500"/>
                                        <p:tgtEl>
                                          <p:spTgt spid="198"/>
                                        </p:tgtEl>
                                      </p:cBhvr>
                                    </p:animEffect>
                                  </p:childTnLst>
                                </p:cTn>
                              </p:par>
                              <p:par>
                                <p:cTn id="18" presetID="9" presetClass="entr" fill="hold" nodeType="withEffect">
                                  <p:stCondLst>
                                    <p:cond delay="0"/>
                                  </p:stCondLst>
                                  <p:childTnLst>
                                    <p:set>
                                      <p:cBhvr>
                                        <p:cTn id="19" dur="1" fill="hold">
                                          <p:stCondLst>
                                            <p:cond delay="0"/>
                                          </p:stCondLst>
                                        </p:cTn>
                                        <p:tgtEl>
                                          <p:spTgt spid="197"/>
                                        </p:tgtEl>
                                        <p:attrNameLst>
                                          <p:attrName>style.visibility</p:attrName>
                                        </p:attrNameLst>
                                      </p:cBhvr>
                                      <p:to>
                                        <p:strVal val="visible"/>
                                      </p:to>
                                    </p:set>
                                    <p:animEffect transition="in" filter="dissolve">
                                      <p:cBhvr additive="repl">
                                        <p:cTn id="20"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CustomShape 1"/>
          <p:cNvSpPr/>
          <p:nvPr/>
        </p:nvSpPr>
        <p:spPr>
          <a:xfrm>
            <a:off x="457200" y="533521"/>
            <a:ext cx="8228520" cy="989640"/>
          </a:xfrm>
          <a:prstGeom prst="rect">
            <a:avLst/>
          </a:prstGeom>
          <a:noFill/>
          <a:ln>
            <a:noFill/>
          </a:ln>
        </p:spPr>
        <p:style>
          <a:lnRef idx="0">
            <a:scrgbClr r="0" g="0" b="0"/>
          </a:lnRef>
          <a:fillRef idx="0">
            <a:scrgbClr r="0" g="0" b="0"/>
          </a:fillRef>
          <a:effectRef idx="0">
            <a:scrgbClr r="0" g="0" b="0"/>
          </a:effectRef>
          <a:fontRef idx="minor"/>
        </p:style>
        <p:txBody>
          <a:bodyPr lIns="89973" tIns="44987" rIns="89973" bIns="44987" anchor="ctr"/>
          <a:lstStyle/>
          <a:p>
            <a:r>
              <a:rPr lang="en-GB" sz="4000" spc="-1">
                <a:solidFill>
                  <a:srgbClr val="212121"/>
                </a:solidFill>
              </a:rPr>
              <a:t>Further investigations</a:t>
            </a:r>
            <a:endParaRPr lang="en-GB" sz="4000" spc="-1">
              <a:solidFill>
                <a:prstClr val="black"/>
              </a:solidFill>
            </a:endParaRPr>
          </a:p>
        </p:txBody>
      </p:sp>
      <p:sp>
        <p:nvSpPr>
          <p:cNvPr id="200" name="CustomShape 2"/>
          <p:cNvSpPr/>
          <p:nvPr/>
        </p:nvSpPr>
        <p:spPr>
          <a:xfrm>
            <a:off x="457200" y="1673280"/>
            <a:ext cx="3913560" cy="4717080"/>
          </a:xfrm>
          <a:prstGeom prst="rect">
            <a:avLst/>
          </a:prstGeom>
          <a:noFill/>
          <a:ln>
            <a:noFill/>
          </a:ln>
        </p:spPr>
        <p:style>
          <a:lnRef idx="0">
            <a:scrgbClr r="0" g="0" b="0"/>
          </a:lnRef>
          <a:fillRef idx="0">
            <a:scrgbClr r="0" g="0" b="0"/>
          </a:fillRef>
          <a:effectRef idx="0">
            <a:scrgbClr r="0" g="0" b="0"/>
          </a:effectRef>
          <a:fontRef idx="minor"/>
        </p:style>
        <p:txBody>
          <a:bodyPr lIns="89973" tIns="44987" rIns="89973" bIns="44987">
            <a:normAutofit/>
          </a:bodyPr>
          <a:lstStyle/>
          <a:p>
            <a:pPr marL="182823" indent="-181743">
              <a:spcBef>
                <a:spcPts val="400"/>
              </a:spcBef>
              <a:buClr>
                <a:srgbClr val="1D86CD"/>
              </a:buClr>
              <a:buSzPct val="85000"/>
              <a:buFont typeface="Arial"/>
              <a:buChar char="•"/>
            </a:pPr>
            <a:r>
              <a:rPr lang="en-GB" sz="2000" b="1" spc="-1" dirty="0">
                <a:solidFill>
                  <a:srgbClr val="000000"/>
                </a:solidFill>
              </a:rPr>
              <a:t>Homozygous missense mutation in </a:t>
            </a:r>
            <a:r>
              <a:rPr lang="en-GB" sz="2000" b="1" i="1" spc="-1" dirty="0">
                <a:solidFill>
                  <a:srgbClr val="000000"/>
                </a:solidFill>
              </a:rPr>
              <a:t>THRB, </a:t>
            </a:r>
            <a:r>
              <a:rPr lang="en-GB" sz="2000" b="1" spc="-1" dirty="0">
                <a:solidFill>
                  <a:srgbClr val="000000"/>
                </a:solidFill>
              </a:rPr>
              <a:t>R316H </a:t>
            </a:r>
            <a:endParaRPr lang="en-GB" sz="2000" spc="-1" dirty="0">
              <a:solidFill>
                <a:prstClr val="black"/>
              </a:solidFill>
            </a:endParaRPr>
          </a:p>
          <a:p>
            <a:pPr marL="182823" indent="-181743">
              <a:spcBef>
                <a:spcPts val="400"/>
              </a:spcBef>
              <a:buClr>
                <a:srgbClr val="1D86CD"/>
              </a:buClr>
              <a:buSzPct val="85000"/>
              <a:buFont typeface="Arial"/>
              <a:buChar char="•"/>
            </a:pPr>
            <a:r>
              <a:rPr lang="en-GB" sz="2000" spc="-1" dirty="0">
                <a:solidFill>
                  <a:srgbClr val="000000"/>
                </a:solidFill>
              </a:rPr>
              <a:t>TR-beta isoform expression</a:t>
            </a:r>
            <a:endParaRPr lang="en-GB" sz="2000" spc="-1" dirty="0">
              <a:solidFill>
                <a:prstClr val="black"/>
              </a:solidFill>
            </a:endParaRPr>
          </a:p>
          <a:p>
            <a:pPr lvl="1" indent="-181743">
              <a:spcBef>
                <a:spcPts val="320"/>
              </a:spcBef>
              <a:buClr>
                <a:srgbClr val="1D86CD"/>
              </a:buClr>
              <a:buSzPct val="85000"/>
              <a:buFont typeface="Arial"/>
              <a:buChar char="•"/>
            </a:pPr>
            <a:r>
              <a:rPr lang="en-GB" sz="1600" spc="-1" dirty="0">
                <a:solidFill>
                  <a:srgbClr val="000000"/>
                </a:solidFill>
              </a:rPr>
              <a:t>Liver: severity of neonatal </a:t>
            </a:r>
            <a:r>
              <a:rPr lang="en-GB" sz="1600" spc="-1" dirty="0" err="1">
                <a:solidFill>
                  <a:srgbClr val="000000"/>
                </a:solidFill>
              </a:rPr>
              <a:t>hyperbilirubinaemia</a:t>
            </a:r>
            <a:endParaRPr lang="en-GB" sz="1600" spc="-1" dirty="0">
              <a:solidFill>
                <a:prstClr val="black"/>
              </a:solidFill>
            </a:endParaRPr>
          </a:p>
          <a:p>
            <a:pPr lvl="1" indent="-181743">
              <a:spcBef>
                <a:spcPts val="320"/>
              </a:spcBef>
              <a:buClr>
                <a:srgbClr val="1D86CD"/>
              </a:buClr>
              <a:buSzPct val="85000"/>
              <a:buFont typeface="Arial"/>
              <a:buChar char="•"/>
            </a:pPr>
            <a:r>
              <a:rPr lang="en-GB" sz="1600" spc="-1" dirty="0">
                <a:solidFill>
                  <a:srgbClr val="000000"/>
                </a:solidFill>
              </a:rPr>
              <a:t>Pituitary: marked thyroid hormone elevation</a:t>
            </a:r>
            <a:endParaRPr lang="en-GB" sz="1600" spc="-1" dirty="0">
              <a:solidFill>
                <a:prstClr val="black"/>
              </a:solidFill>
            </a:endParaRPr>
          </a:p>
          <a:p>
            <a:pPr>
              <a:spcBef>
                <a:spcPts val="400"/>
              </a:spcBef>
            </a:pPr>
            <a:endParaRPr lang="en-GB" sz="1600" spc="-1" dirty="0">
              <a:solidFill>
                <a:prstClr val="black"/>
              </a:solidFill>
            </a:endParaRPr>
          </a:p>
          <a:p>
            <a:pPr marL="182823" indent="-181743">
              <a:spcBef>
                <a:spcPts val="400"/>
              </a:spcBef>
              <a:buClr>
                <a:srgbClr val="1D86CD"/>
              </a:buClr>
              <a:buSzPct val="85000"/>
              <a:buFont typeface="Arial"/>
              <a:buChar char="•"/>
            </a:pPr>
            <a:r>
              <a:rPr lang="en-GB" sz="2000" spc="-1" dirty="0">
                <a:solidFill>
                  <a:srgbClr val="000000"/>
                </a:solidFill>
              </a:rPr>
              <a:t>Parents confirmed heterozygous, with near-normal thyroid function </a:t>
            </a:r>
            <a:endParaRPr lang="en-GB" sz="2000" spc="-1" dirty="0">
              <a:solidFill>
                <a:prstClr val="black"/>
              </a:solidFill>
            </a:endParaRPr>
          </a:p>
          <a:p>
            <a:pPr>
              <a:spcBef>
                <a:spcPts val="400"/>
              </a:spcBef>
            </a:pPr>
            <a:endParaRPr lang="en-GB" sz="2000" spc="-1" dirty="0">
              <a:solidFill>
                <a:prstClr val="black"/>
              </a:solidFill>
            </a:endParaRPr>
          </a:p>
        </p:txBody>
      </p:sp>
      <p:grpSp>
        <p:nvGrpSpPr>
          <p:cNvPr id="201" name="Group 3"/>
          <p:cNvGrpSpPr/>
          <p:nvPr/>
        </p:nvGrpSpPr>
        <p:grpSpPr>
          <a:xfrm>
            <a:off x="4184642" y="1805040"/>
            <a:ext cx="5107680" cy="3557520"/>
            <a:chOff x="4184640" y="1805040"/>
            <a:chExt cx="5107680" cy="3557520"/>
          </a:xfrm>
        </p:grpSpPr>
        <p:grpSp>
          <p:nvGrpSpPr>
            <p:cNvPr id="202" name="Group 4"/>
            <p:cNvGrpSpPr/>
            <p:nvPr/>
          </p:nvGrpSpPr>
          <p:grpSpPr>
            <a:xfrm>
              <a:off x="4184640" y="1805040"/>
              <a:ext cx="5107680" cy="3202920"/>
              <a:chOff x="4184640" y="1805040"/>
              <a:chExt cx="5107680" cy="3202920"/>
            </a:xfrm>
          </p:grpSpPr>
          <p:grpSp>
            <p:nvGrpSpPr>
              <p:cNvPr id="203" name="Group 5"/>
              <p:cNvGrpSpPr/>
              <p:nvPr/>
            </p:nvGrpSpPr>
            <p:grpSpPr>
              <a:xfrm>
                <a:off x="4511520" y="1830240"/>
                <a:ext cx="4780800" cy="3177720"/>
                <a:chOff x="4511520" y="1830240"/>
                <a:chExt cx="4780800" cy="3177720"/>
              </a:xfrm>
            </p:grpSpPr>
            <p:grpSp>
              <p:nvGrpSpPr>
                <p:cNvPr id="204" name="Group 6"/>
                <p:cNvGrpSpPr/>
                <p:nvPr/>
              </p:nvGrpSpPr>
              <p:grpSpPr>
                <a:xfrm>
                  <a:off x="4511520" y="1830240"/>
                  <a:ext cx="3816360" cy="3177720"/>
                  <a:chOff x="4511520" y="1830240"/>
                  <a:chExt cx="3816360" cy="3177720"/>
                </a:xfrm>
              </p:grpSpPr>
              <p:sp>
                <p:nvSpPr>
                  <p:cNvPr id="205" name="Line 7"/>
                  <p:cNvSpPr/>
                  <p:nvPr/>
                </p:nvSpPr>
                <p:spPr>
                  <a:xfrm flipH="1">
                    <a:off x="4763520" y="3075480"/>
                    <a:ext cx="5760" cy="480960"/>
                  </a:xfrm>
                  <a:prstGeom prst="line">
                    <a:avLst/>
                  </a:prstGeom>
                  <a:ln>
                    <a:round/>
                  </a:ln>
                </p:spPr>
                <p:style>
                  <a:lnRef idx="2">
                    <a:schemeClr val="accent1"/>
                  </a:lnRef>
                  <a:fillRef idx="0">
                    <a:schemeClr val="accent1"/>
                  </a:fillRef>
                  <a:effectRef idx="1">
                    <a:schemeClr val="accent1"/>
                  </a:effectRef>
                  <a:fontRef idx="minor"/>
                </p:style>
              </p:sp>
              <p:sp>
                <p:nvSpPr>
                  <p:cNvPr id="206" name="CustomShape 8"/>
                  <p:cNvSpPr/>
                  <p:nvPr/>
                </p:nvSpPr>
                <p:spPr>
                  <a:xfrm>
                    <a:off x="5311080" y="1830240"/>
                    <a:ext cx="503640" cy="502560"/>
                  </a:xfrm>
                  <a:prstGeom prst="ellipse">
                    <a:avLst/>
                  </a:prstGeom>
                  <a:pattFill prst="wdDnDiag">
                    <a:fgClr>
                      <a:srgbClr val="1D86CD"/>
                    </a:fgClr>
                    <a:bgClr>
                      <a:srgbClr val="FFFFFF"/>
                    </a:bgClr>
                  </a:pattFill>
                  <a:ln>
                    <a:solidFill>
                      <a:schemeClr val="accent1">
                        <a:lumMod val="75000"/>
                      </a:schemeClr>
                    </a:solidFill>
                    <a:round/>
                  </a:ln>
                  <a:effectLst>
                    <a:outerShdw blurRad="38100" dist="25400" dir="2700000" algn="br" rotWithShape="0">
                      <a:srgbClr val="000000">
                        <a:alpha val="60000"/>
                      </a:srgbClr>
                    </a:outerShdw>
                  </a:effectLst>
                </p:spPr>
                <p:style>
                  <a:lnRef idx="1">
                    <a:schemeClr val="accent1"/>
                  </a:lnRef>
                  <a:fillRef idx="3">
                    <a:schemeClr val="accent1"/>
                  </a:fillRef>
                  <a:effectRef idx="2">
                    <a:schemeClr val="accent1"/>
                  </a:effectRef>
                  <a:fontRef idx="minor"/>
                </p:style>
              </p:sp>
              <p:sp>
                <p:nvSpPr>
                  <p:cNvPr id="207" name="CustomShape 9"/>
                  <p:cNvSpPr/>
                  <p:nvPr/>
                </p:nvSpPr>
                <p:spPr>
                  <a:xfrm>
                    <a:off x="6971040" y="1841400"/>
                    <a:ext cx="503640" cy="502560"/>
                  </a:xfrm>
                  <a:prstGeom prst="rect">
                    <a:avLst/>
                  </a:prstGeom>
                  <a:pattFill prst="wdDnDiag">
                    <a:fgClr>
                      <a:srgbClr val="1D86CD"/>
                    </a:fgClr>
                    <a:bgClr>
                      <a:srgbClr val="FFFFFF"/>
                    </a:bgClr>
                  </a:pattFill>
                  <a:ln>
                    <a:solidFill>
                      <a:srgbClr val="368099"/>
                    </a:solidFill>
                    <a:round/>
                  </a:ln>
                  <a:effectLst>
                    <a:outerShdw blurRad="38100" dist="25400" dir="2700000" algn="br" rotWithShape="0">
                      <a:srgbClr val="000000">
                        <a:alpha val="60000"/>
                      </a:srgbClr>
                    </a:outerShdw>
                  </a:effectLst>
                </p:spPr>
                <p:style>
                  <a:lnRef idx="1">
                    <a:schemeClr val="accent1"/>
                  </a:lnRef>
                  <a:fillRef idx="3">
                    <a:schemeClr val="accent1"/>
                  </a:fillRef>
                  <a:effectRef idx="2">
                    <a:schemeClr val="accent1"/>
                  </a:effectRef>
                  <a:fontRef idx="minor"/>
                </p:style>
              </p:sp>
              <p:sp>
                <p:nvSpPr>
                  <p:cNvPr id="208" name="CustomShape 10"/>
                  <p:cNvSpPr/>
                  <p:nvPr/>
                </p:nvSpPr>
                <p:spPr>
                  <a:xfrm>
                    <a:off x="4511520" y="3556800"/>
                    <a:ext cx="503640" cy="502560"/>
                  </a:xfrm>
                  <a:prstGeom prst="rect">
                    <a:avLst/>
                  </a:prstGeom>
                  <a:solidFill>
                    <a:schemeClr val="bg1"/>
                  </a:solidFill>
                  <a:ln>
                    <a:solidFill>
                      <a:srgbClr val="4A7EBB"/>
                    </a:solidFill>
                    <a:round/>
                  </a:ln>
                  <a:effectLst>
                    <a:outerShdw blurRad="50800" dist="38100" dir="2700000" algn="tl" rotWithShape="0">
                      <a:srgbClr val="000000">
                        <a:alpha val="40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r>
                      <a:rPr lang="en-GB" b="1" spc="-1">
                        <a:solidFill>
                          <a:srgbClr val="0070C0"/>
                        </a:solidFill>
                      </a:rPr>
                      <a:t>2</a:t>
                    </a:r>
                    <a:endParaRPr lang="en-GB" spc="-1">
                      <a:solidFill>
                        <a:prstClr val="black"/>
                      </a:solidFill>
                    </a:endParaRPr>
                  </a:p>
                </p:txBody>
              </p:sp>
              <p:sp>
                <p:nvSpPr>
                  <p:cNvPr id="209" name="Line 11"/>
                  <p:cNvSpPr/>
                  <p:nvPr/>
                </p:nvSpPr>
                <p:spPr>
                  <a:xfrm flipV="1">
                    <a:off x="5815800" y="2065320"/>
                    <a:ext cx="1155240" cy="5400"/>
                  </a:xfrm>
                  <a:prstGeom prst="line">
                    <a:avLst/>
                  </a:prstGeom>
                  <a:ln>
                    <a:round/>
                  </a:ln>
                </p:spPr>
                <p:style>
                  <a:lnRef idx="2">
                    <a:schemeClr val="accent1"/>
                  </a:lnRef>
                  <a:fillRef idx="0">
                    <a:schemeClr val="accent1"/>
                  </a:fillRef>
                  <a:effectRef idx="1">
                    <a:schemeClr val="accent1"/>
                  </a:effectRef>
                  <a:fontRef idx="minor"/>
                </p:style>
              </p:sp>
              <p:sp>
                <p:nvSpPr>
                  <p:cNvPr id="210" name="Line 12"/>
                  <p:cNvSpPr/>
                  <p:nvPr/>
                </p:nvSpPr>
                <p:spPr>
                  <a:xfrm>
                    <a:off x="6387840" y="2124720"/>
                    <a:ext cx="360" cy="954000"/>
                  </a:xfrm>
                  <a:prstGeom prst="line">
                    <a:avLst/>
                  </a:prstGeom>
                  <a:ln>
                    <a:round/>
                  </a:ln>
                </p:spPr>
                <p:style>
                  <a:lnRef idx="2">
                    <a:schemeClr val="accent1"/>
                  </a:lnRef>
                  <a:fillRef idx="0">
                    <a:schemeClr val="accent1"/>
                  </a:fillRef>
                  <a:effectRef idx="1">
                    <a:schemeClr val="accent1"/>
                  </a:effectRef>
                  <a:fontRef idx="minor"/>
                </p:style>
              </p:sp>
              <p:sp>
                <p:nvSpPr>
                  <p:cNvPr id="211" name="Line 13"/>
                  <p:cNvSpPr/>
                  <p:nvPr/>
                </p:nvSpPr>
                <p:spPr>
                  <a:xfrm>
                    <a:off x="4748040" y="3069720"/>
                    <a:ext cx="3303720" cy="5760"/>
                  </a:xfrm>
                  <a:prstGeom prst="line">
                    <a:avLst/>
                  </a:prstGeom>
                  <a:ln>
                    <a:round/>
                  </a:ln>
                </p:spPr>
                <p:style>
                  <a:lnRef idx="2">
                    <a:schemeClr val="accent1"/>
                  </a:lnRef>
                  <a:fillRef idx="0">
                    <a:schemeClr val="accent1"/>
                  </a:fillRef>
                  <a:effectRef idx="1">
                    <a:schemeClr val="accent1"/>
                  </a:effectRef>
                  <a:fontRef idx="minor"/>
                </p:style>
              </p:sp>
              <p:sp>
                <p:nvSpPr>
                  <p:cNvPr id="212" name="Line 14"/>
                  <p:cNvSpPr/>
                  <p:nvPr/>
                </p:nvSpPr>
                <p:spPr>
                  <a:xfrm flipH="1">
                    <a:off x="6971040" y="3069720"/>
                    <a:ext cx="5400" cy="481320"/>
                  </a:xfrm>
                  <a:prstGeom prst="line">
                    <a:avLst/>
                  </a:prstGeom>
                  <a:ln>
                    <a:round/>
                  </a:ln>
                </p:spPr>
                <p:style>
                  <a:lnRef idx="2">
                    <a:schemeClr val="accent1"/>
                  </a:lnRef>
                  <a:fillRef idx="0">
                    <a:schemeClr val="accent1"/>
                  </a:fillRef>
                  <a:effectRef idx="1">
                    <a:schemeClr val="accent1"/>
                  </a:effectRef>
                  <a:fontRef idx="minor"/>
                </p:style>
              </p:sp>
              <p:sp>
                <p:nvSpPr>
                  <p:cNvPr id="213" name="Line 15"/>
                  <p:cNvSpPr/>
                  <p:nvPr/>
                </p:nvSpPr>
                <p:spPr>
                  <a:xfrm flipH="1">
                    <a:off x="5810040" y="3069720"/>
                    <a:ext cx="5760" cy="481320"/>
                  </a:xfrm>
                  <a:prstGeom prst="line">
                    <a:avLst/>
                  </a:prstGeom>
                  <a:ln>
                    <a:round/>
                  </a:ln>
                </p:spPr>
                <p:style>
                  <a:lnRef idx="2">
                    <a:schemeClr val="accent1"/>
                  </a:lnRef>
                  <a:fillRef idx="0">
                    <a:schemeClr val="accent1"/>
                  </a:fillRef>
                  <a:effectRef idx="1">
                    <a:schemeClr val="accent1"/>
                  </a:effectRef>
                  <a:fontRef idx="minor"/>
                </p:style>
              </p:sp>
              <p:grpSp>
                <p:nvGrpSpPr>
                  <p:cNvPr id="214" name="Group 16"/>
                  <p:cNvGrpSpPr/>
                  <p:nvPr/>
                </p:nvGrpSpPr>
                <p:grpSpPr>
                  <a:xfrm>
                    <a:off x="7824240" y="3061800"/>
                    <a:ext cx="503640" cy="978480"/>
                    <a:chOff x="7824240" y="3061800"/>
                    <a:chExt cx="503640" cy="978480"/>
                  </a:xfrm>
                </p:grpSpPr>
                <p:sp>
                  <p:nvSpPr>
                    <p:cNvPr id="215" name="CustomShape 17"/>
                    <p:cNvSpPr/>
                    <p:nvPr/>
                  </p:nvSpPr>
                  <p:spPr>
                    <a:xfrm>
                      <a:off x="7824240" y="3537720"/>
                      <a:ext cx="503640" cy="502560"/>
                    </a:xfrm>
                    <a:prstGeom prst="rect">
                      <a:avLst/>
                    </a:prstGeom>
                    <a:solidFill>
                      <a:srgbClr val="0070C0"/>
                    </a:solidFill>
                    <a:ln>
                      <a:solidFill>
                        <a:srgbClr val="4A7EBB"/>
                      </a:solidFill>
                      <a:round/>
                    </a:ln>
                    <a:effectLst>
                      <a:outerShdw blurRad="38100" dist="25400" dir="2700000" algn="br" rotWithShape="0">
                        <a:srgbClr val="000000">
                          <a:alpha val="60000"/>
                        </a:srgbClr>
                      </a:outerShdw>
                    </a:effectLst>
                  </p:spPr>
                  <p:style>
                    <a:lnRef idx="1">
                      <a:schemeClr val="accent1"/>
                    </a:lnRef>
                    <a:fillRef idx="3">
                      <a:schemeClr val="accent1"/>
                    </a:fillRef>
                    <a:effectRef idx="2">
                      <a:schemeClr val="accent1"/>
                    </a:effectRef>
                    <a:fontRef idx="minor"/>
                  </p:style>
                </p:sp>
                <p:sp>
                  <p:nvSpPr>
                    <p:cNvPr id="216" name="Line 18"/>
                    <p:cNvSpPr/>
                    <p:nvPr/>
                  </p:nvSpPr>
                  <p:spPr>
                    <a:xfrm flipH="1">
                      <a:off x="8035560" y="3061800"/>
                      <a:ext cx="5760" cy="481320"/>
                    </a:xfrm>
                    <a:prstGeom prst="line">
                      <a:avLst/>
                    </a:prstGeom>
                    <a:ln>
                      <a:round/>
                    </a:ln>
                  </p:spPr>
                  <p:style>
                    <a:lnRef idx="2">
                      <a:schemeClr val="accent1"/>
                    </a:lnRef>
                    <a:fillRef idx="0">
                      <a:schemeClr val="accent1"/>
                    </a:fillRef>
                    <a:effectRef idx="1">
                      <a:schemeClr val="accent1"/>
                    </a:effectRef>
                    <a:fontRef idx="minor"/>
                  </p:style>
                </p:sp>
              </p:grpSp>
              <p:sp>
                <p:nvSpPr>
                  <p:cNvPr id="217" name="CustomShape 19"/>
                  <p:cNvSpPr/>
                  <p:nvPr/>
                </p:nvSpPr>
                <p:spPr>
                  <a:xfrm>
                    <a:off x="5546880" y="3513960"/>
                    <a:ext cx="532440" cy="539640"/>
                  </a:xfrm>
                  <a:prstGeom prst="ellipse">
                    <a:avLst/>
                  </a:prstGeom>
                  <a:solidFill>
                    <a:schemeClr val="bg1"/>
                  </a:solidFill>
                  <a:ln>
                    <a:solidFill>
                      <a:schemeClr val="accent1">
                        <a:lumMod val="75000"/>
                      </a:schemeClr>
                    </a:solidFill>
                    <a:round/>
                  </a:ln>
                  <a:effectLst>
                    <a:outerShdw blurRad="38100" dist="25400" dir="2700000" algn="br" rotWithShape="0">
                      <a:srgbClr val="000000">
                        <a:alpha val="60000"/>
                      </a:srgbClr>
                    </a:outerShdw>
                  </a:effectLst>
                </p:spPr>
                <p:style>
                  <a:lnRef idx="1">
                    <a:schemeClr val="accent1"/>
                  </a:lnRef>
                  <a:fillRef idx="3">
                    <a:schemeClr val="accent1"/>
                  </a:fillRef>
                  <a:effectRef idx="2">
                    <a:schemeClr val="accent1"/>
                  </a:effectRef>
                  <a:fontRef idx="minor"/>
                </p:style>
              </p:sp>
              <p:sp>
                <p:nvSpPr>
                  <p:cNvPr id="218" name="CustomShape 20"/>
                  <p:cNvSpPr/>
                  <p:nvPr/>
                </p:nvSpPr>
                <p:spPr>
                  <a:xfrm>
                    <a:off x="6669720" y="3524040"/>
                    <a:ext cx="577800" cy="543960"/>
                  </a:xfrm>
                  <a:prstGeom prst="triangle">
                    <a:avLst>
                      <a:gd name="adj" fmla="val 50000"/>
                    </a:avLst>
                  </a:prstGeom>
                  <a:solidFill>
                    <a:schemeClr val="bg1"/>
                  </a:solidFill>
                  <a:ln w="12600">
                    <a:round/>
                  </a:ln>
                  <a:effectLst>
                    <a:outerShdw blurRad="50800" dist="381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endParaRPr lang="en-GB" spc="-1">
                      <a:solidFill>
                        <a:prstClr val="black"/>
                      </a:solidFill>
                    </a:endParaRPr>
                  </a:p>
                  <a:p>
                    <a:pPr algn="ctr"/>
                    <a:endParaRPr lang="en-GB" spc="-1">
                      <a:solidFill>
                        <a:prstClr val="black"/>
                      </a:solidFill>
                    </a:endParaRPr>
                  </a:p>
                </p:txBody>
              </p:sp>
              <p:sp>
                <p:nvSpPr>
                  <p:cNvPr id="219" name="Line 21"/>
                  <p:cNvSpPr/>
                  <p:nvPr/>
                </p:nvSpPr>
                <p:spPr>
                  <a:xfrm>
                    <a:off x="5464080" y="3448800"/>
                    <a:ext cx="729000" cy="727560"/>
                  </a:xfrm>
                  <a:prstGeom prst="line">
                    <a:avLst/>
                  </a:prstGeom>
                  <a:ln w="57240">
                    <a:solidFill>
                      <a:srgbClr val="0070C0"/>
                    </a:solidFill>
                    <a:round/>
                  </a:ln>
                </p:spPr>
                <p:style>
                  <a:lnRef idx="2">
                    <a:schemeClr val="accent1"/>
                  </a:lnRef>
                  <a:fillRef idx="0">
                    <a:schemeClr val="accent1"/>
                  </a:fillRef>
                  <a:effectRef idx="1">
                    <a:schemeClr val="accent1"/>
                  </a:effectRef>
                  <a:fontRef idx="minor"/>
                </p:style>
              </p:sp>
              <p:sp>
                <p:nvSpPr>
                  <p:cNvPr id="220" name="CustomShape 22"/>
                  <p:cNvSpPr/>
                  <p:nvPr/>
                </p:nvSpPr>
                <p:spPr>
                  <a:xfrm>
                    <a:off x="6814440" y="3703680"/>
                    <a:ext cx="305280" cy="3632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en-GB" b="1" spc="-1">
                        <a:solidFill>
                          <a:srgbClr val="0070C0"/>
                        </a:solidFill>
                      </a:rPr>
                      <a:t>2</a:t>
                    </a:r>
                    <a:endParaRPr lang="en-GB" spc="-1">
                      <a:solidFill>
                        <a:prstClr val="black"/>
                      </a:solidFill>
                    </a:endParaRPr>
                  </a:p>
                </p:txBody>
              </p:sp>
              <p:sp>
                <p:nvSpPr>
                  <p:cNvPr id="221" name="Line 23"/>
                  <p:cNvSpPr/>
                  <p:nvPr/>
                </p:nvSpPr>
                <p:spPr>
                  <a:xfrm flipV="1">
                    <a:off x="5797800" y="2141640"/>
                    <a:ext cx="1154880" cy="5760"/>
                  </a:xfrm>
                  <a:prstGeom prst="line">
                    <a:avLst/>
                  </a:prstGeom>
                  <a:ln>
                    <a:round/>
                  </a:ln>
                </p:spPr>
                <p:style>
                  <a:lnRef idx="2">
                    <a:schemeClr val="accent1"/>
                  </a:lnRef>
                  <a:fillRef idx="0">
                    <a:schemeClr val="accent1"/>
                  </a:fillRef>
                  <a:effectRef idx="1">
                    <a:schemeClr val="accent1"/>
                  </a:effectRef>
                  <a:fontRef idx="minor"/>
                </p:style>
              </p:sp>
              <p:sp>
                <p:nvSpPr>
                  <p:cNvPr id="222" name="CustomShape 24"/>
                  <p:cNvSpPr/>
                  <p:nvPr/>
                </p:nvSpPr>
                <p:spPr>
                  <a:xfrm>
                    <a:off x="4830480" y="4188240"/>
                    <a:ext cx="2077920" cy="819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en-GB" sz="1600" spc="-1">
                        <a:solidFill>
                          <a:srgbClr val="000000"/>
                        </a:solidFill>
                      </a:rPr>
                      <a:t>Hearing Loss</a:t>
                    </a:r>
                    <a:endParaRPr lang="en-GB" sz="1600" spc="-1">
                      <a:solidFill>
                        <a:prstClr val="black"/>
                      </a:solidFill>
                    </a:endParaRPr>
                  </a:p>
                  <a:p>
                    <a:pPr algn="ctr"/>
                    <a:r>
                      <a:rPr lang="en-GB" sz="1600" spc="-1">
                        <a:solidFill>
                          <a:srgbClr val="000000"/>
                        </a:solidFill>
                      </a:rPr>
                      <a:t>Developmental delay</a:t>
                    </a:r>
                    <a:endParaRPr lang="en-GB" sz="1600" spc="-1">
                      <a:solidFill>
                        <a:prstClr val="black"/>
                      </a:solidFill>
                    </a:endParaRPr>
                  </a:p>
                  <a:p>
                    <a:pPr algn="ctr"/>
                    <a:r>
                      <a:rPr lang="en-GB" sz="1600" spc="-1">
                        <a:solidFill>
                          <a:srgbClr val="000000"/>
                        </a:solidFill>
                      </a:rPr>
                      <a:t>Deceased - cardiac</a:t>
                    </a:r>
                    <a:endParaRPr lang="en-GB" sz="1600" spc="-1">
                      <a:solidFill>
                        <a:prstClr val="black"/>
                      </a:solidFill>
                    </a:endParaRPr>
                  </a:p>
                </p:txBody>
              </p:sp>
            </p:grpSp>
            <p:sp>
              <p:nvSpPr>
                <p:cNvPr id="223" name="CustomShape 25"/>
                <p:cNvSpPr/>
                <p:nvPr/>
              </p:nvSpPr>
              <p:spPr>
                <a:xfrm>
                  <a:off x="6859800" y="4220640"/>
                  <a:ext cx="2432520" cy="576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GB" sz="1600" spc="-1">
                      <a:solidFill>
                        <a:srgbClr val="000000"/>
                      </a:solidFill>
                    </a:rPr>
                    <a:t>Hearing Loss</a:t>
                  </a:r>
                  <a:endParaRPr lang="en-GB" sz="1600" spc="-1">
                    <a:solidFill>
                      <a:prstClr val="black"/>
                    </a:solidFill>
                  </a:endParaRPr>
                </a:p>
                <a:p>
                  <a:pPr algn="ctr"/>
                  <a:r>
                    <a:rPr lang="en-GB" sz="1600" spc="-1">
                      <a:solidFill>
                        <a:srgbClr val="000000"/>
                      </a:solidFill>
                    </a:rPr>
                    <a:t>Developmental delay</a:t>
                  </a:r>
                  <a:endParaRPr lang="en-GB" sz="1600" spc="-1">
                    <a:solidFill>
                      <a:prstClr val="black"/>
                    </a:solidFill>
                  </a:endParaRPr>
                </a:p>
              </p:txBody>
            </p:sp>
            <p:sp>
              <p:nvSpPr>
                <p:cNvPr id="224" name="CustomShape 26"/>
                <p:cNvSpPr/>
                <p:nvPr/>
              </p:nvSpPr>
              <p:spPr>
                <a:xfrm flipH="1">
                  <a:off x="8443080" y="2926080"/>
                  <a:ext cx="394560" cy="480240"/>
                </a:xfrm>
                <a:custGeom>
                  <a:avLst/>
                  <a:gdLst/>
                  <a:ahLst/>
                  <a:cxnLst/>
                  <a:rect l="l" t="t" r="r" b="b"/>
                  <a:pathLst>
                    <a:path w="21600" h="21600">
                      <a:moveTo>
                        <a:pt x="0" y="0"/>
                      </a:moveTo>
                      <a:lnTo>
                        <a:pt x="21600" y="21600"/>
                      </a:lnTo>
                    </a:path>
                  </a:pathLst>
                </a:custGeom>
                <a:noFill/>
                <a:ln w="57240">
                  <a:solidFill>
                    <a:schemeClr val="tx1">
                      <a:lumMod val="75000"/>
                      <a:lumOff val="25000"/>
                    </a:schemeClr>
                  </a:solidFill>
                  <a:round/>
                  <a:tailEnd type="triangle" w="lg" len="med"/>
                </a:ln>
              </p:spPr>
              <p:style>
                <a:lnRef idx="1">
                  <a:schemeClr val="accent1"/>
                </a:lnRef>
                <a:fillRef idx="0">
                  <a:schemeClr val="accent1"/>
                </a:fillRef>
                <a:effectRef idx="0">
                  <a:schemeClr val="accent1"/>
                </a:effectRef>
                <a:fontRef idx="minor"/>
              </p:style>
            </p:sp>
          </p:grpSp>
          <p:sp>
            <p:nvSpPr>
              <p:cNvPr id="225" name="CustomShape 27"/>
              <p:cNvSpPr/>
              <p:nvPr/>
            </p:nvSpPr>
            <p:spPr>
              <a:xfrm>
                <a:off x="4184640" y="1805040"/>
                <a:ext cx="1312560" cy="59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GB" sz="1100" b="1" spc="-1">
                    <a:solidFill>
                      <a:srgbClr val="000000"/>
                    </a:solidFill>
                  </a:rPr>
                  <a:t>TSH 3.15</a:t>
                </a:r>
                <a:endParaRPr lang="en-GB" sz="1100" spc="-1">
                  <a:solidFill>
                    <a:prstClr val="black"/>
                  </a:solidFill>
                </a:endParaRPr>
              </a:p>
              <a:p>
                <a:pPr algn="ctr"/>
                <a:r>
                  <a:rPr lang="en-GB" sz="1100" b="1" spc="-1">
                    <a:solidFill>
                      <a:srgbClr val="000000"/>
                    </a:solidFill>
                  </a:rPr>
                  <a:t>FT4 19.8</a:t>
                </a:r>
                <a:endParaRPr lang="en-GB" sz="1100" spc="-1">
                  <a:solidFill>
                    <a:prstClr val="black"/>
                  </a:solidFill>
                </a:endParaRPr>
              </a:p>
              <a:p>
                <a:pPr algn="ctr"/>
                <a:r>
                  <a:rPr lang="en-GB" sz="1100" b="1" spc="-1">
                    <a:solidFill>
                      <a:srgbClr val="000000"/>
                    </a:solidFill>
                  </a:rPr>
                  <a:t>FT3 4.8</a:t>
                </a:r>
                <a:endParaRPr lang="en-GB" sz="1100" spc="-1">
                  <a:solidFill>
                    <a:prstClr val="black"/>
                  </a:solidFill>
                </a:endParaRPr>
              </a:p>
            </p:txBody>
          </p:sp>
          <p:sp>
            <p:nvSpPr>
              <p:cNvPr id="226" name="CustomShape 28"/>
              <p:cNvSpPr/>
              <p:nvPr/>
            </p:nvSpPr>
            <p:spPr>
              <a:xfrm>
                <a:off x="7386480" y="1805040"/>
                <a:ext cx="1222920" cy="59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GB" sz="1100" b="1" spc="-1">
                    <a:solidFill>
                      <a:srgbClr val="000000"/>
                    </a:solidFill>
                  </a:rPr>
                  <a:t>TSH 2.88</a:t>
                </a:r>
                <a:endParaRPr lang="en-GB" sz="1100" spc="-1">
                  <a:solidFill>
                    <a:prstClr val="black"/>
                  </a:solidFill>
                </a:endParaRPr>
              </a:p>
              <a:p>
                <a:pPr algn="ctr"/>
                <a:r>
                  <a:rPr lang="en-GB" sz="1100" b="1" spc="-1">
                    <a:solidFill>
                      <a:srgbClr val="000000"/>
                    </a:solidFill>
                  </a:rPr>
                  <a:t>FT4 </a:t>
                </a:r>
                <a:r>
                  <a:rPr lang="en-GB" sz="1100" b="1" spc="-1">
                    <a:solidFill>
                      <a:srgbClr val="FF0000"/>
                    </a:solidFill>
                  </a:rPr>
                  <a:t>21.5</a:t>
                </a:r>
                <a:endParaRPr lang="en-GB" sz="1100" spc="-1">
                  <a:solidFill>
                    <a:prstClr val="black"/>
                  </a:solidFill>
                </a:endParaRPr>
              </a:p>
              <a:p>
                <a:pPr algn="ctr"/>
                <a:r>
                  <a:rPr lang="en-GB" sz="1100" b="1" spc="-1">
                    <a:solidFill>
                      <a:srgbClr val="000000"/>
                    </a:solidFill>
                  </a:rPr>
                  <a:t>FT3 6.3</a:t>
                </a:r>
                <a:endParaRPr lang="en-GB" sz="1100" spc="-1">
                  <a:solidFill>
                    <a:prstClr val="black"/>
                  </a:solidFill>
                </a:endParaRPr>
              </a:p>
            </p:txBody>
          </p:sp>
        </p:grpSp>
        <p:sp>
          <p:nvSpPr>
            <p:cNvPr id="227" name="CustomShape 29"/>
            <p:cNvSpPr/>
            <p:nvPr/>
          </p:nvSpPr>
          <p:spPr>
            <a:xfrm>
              <a:off x="7388280" y="4770720"/>
              <a:ext cx="1222920" cy="59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GB" sz="1100" b="1" spc="-1">
                  <a:solidFill>
                    <a:srgbClr val="000000"/>
                  </a:solidFill>
                </a:rPr>
                <a:t>TSH </a:t>
              </a:r>
              <a:r>
                <a:rPr lang="en-GB" sz="1100" b="1" spc="-1">
                  <a:solidFill>
                    <a:srgbClr val="FF0000"/>
                  </a:solidFill>
                </a:rPr>
                <a:t>&gt;100</a:t>
              </a:r>
              <a:endParaRPr lang="en-GB" sz="1100" spc="-1">
                <a:solidFill>
                  <a:prstClr val="black"/>
                </a:solidFill>
              </a:endParaRPr>
            </a:p>
            <a:p>
              <a:pPr algn="ctr"/>
              <a:r>
                <a:rPr lang="en-GB" sz="1100" b="1" spc="-1">
                  <a:solidFill>
                    <a:srgbClr val="000000"/>
                  </a:solidFill>
                </a:rPr>
                <a:t>FT4 </a:t>
              </a:r>
              <a:r>
                <a:rPr lang="en-GB" sz="1100" b="1" spc="-1">
                  <a:solidFill>
                    <a:srgbClr val="FF0000"/>
                  </a:solidFill>
                </a:rPr>
                <a:t>42.2</a:t>
              </a:r>
              <a:endParaRPr lang="en-GB" sz="1100" spc="-1">
                <a:solidFill>
                  <a:prstClr val="black"/>
                </a:solidFill>
              </a:endParaRPr>
            </a:p>
            <a:p>
              <a:pPr algn="ctr"/>
              <a:r>
                <a:rPr lang="en-GB" sz="1100" b="1" spc="-1">
                  <a:solidFill>
                    <a:srgbClr val="000000"/>
                  </a:solidFill>
                </a:rPr>
                <a:t>FT3 </a:t>
              </a:r>
              <a:r>
                <a:rPr lang="en-GB" sz="1100" b="1" spc="-1">
                  <a:solidFill>
                    <a:srgbClr val="FF0000"/>
                  </a:solidFill>
                </a:rPr>
                <a:t>23.6</a:t>
              </a:r>
              <a:endParaRPr lang="en-GB" sz="1100" spc="-1">
                <a:solidFill>
                  <a:prstClr val="black"/>
                </a:solidFill>
              </a:endParaRPr>
            </a:p>
          </p:txBody>
        </p:sp>
      </p:grpSp>
    </p:spTree>
    <p:extLst>
      <p:ext uri="{BB962C8B-B14F-4D97-AF65-F5344CB8AC3E}">
        <p14:creationId xmlns:p14="http://schemas.microsoft.com/office/powerpoint/2010/main" val="1325506119"/>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00">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00">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00">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20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200">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ntr" fill="hold" nodeType="clickEffect">
                                  <p:stCondLst>
                                    <p:cond delay="0"/>
                                  </p:stCondLst>
                                  <p:childTnLst>
                                    <p:set>
                                      <p:cBhvr>
                                        <p:cTn id="20" dur="1" fill="hold">
                                          <p:stCondLst>
                                            <p:cond delay="0"/>
                                          </p:stCondLst>
                                        </p:cTn>
                                        <p:tgtEl>
                                          <p:spTgt spid="201"/>
                                        </p:tgtEl>
                                        <p:attrNameLst>
                                          <p:attrName>style.visibility</p:attrName>
                                        </p:attrNameLst>
                                      </p:cBhvr>
                                      <p:to>
                                        <p:strVal val="visible"/>
                                      </p:to>
                                    </p:set>
                                    <p:animEffect transition="in" filter="dissolve">
                                      <p:cBhvr additive="repl">
                                        <p:cTn id="21" dur="5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762000"/>
            <a:ext cx="3180230"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2400" dirty="0" smtClean="0"/>
              <a:t>Take home messages</a:t>
            </a:r>
            <a:endParaRPr lang="en-GB" sz="2400" dirty="0"/>
          </a:p>
        </p:txBody>
      </p:sp>
      <p:sp>
        <p:nvSpPr>
          <p:cNvPr id="3" name="TextBox 2"/>
          <p:cNvSpPr txBox="1"/>
          <p:nvPr/>
        </p:nvSpPr>
        <p:spPr>
          <a:xfrm>
            <a:off x="1066800" y="1676400"/>
            <a:ext cx="6808467" cy="4647426"/>
          </a:xfrm>
          <a:prstGeom prst="rect">
            <a:avLst/>
          </a:prstGeom>
          <a:solidFill>
            <a:srgbClr val="FFFF00">
              <a:alpha val="64000"/>
            </a:srgbClr>
          </a:solidFill>
        </p:spPr>
        <p:txBody>
          <a:bodyPr wrap="none" rtlCol="0">
            <a:spAutoFit/>
          </a:bodyPr>
          <a:lstStyle/>
          <a:p>
            <a:pPr marL="285750" indent="-285750">
              <a:buFont typeface="Arial" panose="020B0604020202020204" pitchFamily="34" charset="0"/>
              <a:buChar char="•"/>
            </a:pPr>
            <a:r>
              <a:rPr lang="en-GB" sz="2000" dirty="0" smtClean="0"/>
              <a:t>Neonatal thyroid physiology different from older children</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smtClean="0"/>
              <a:t>Thyroid impact on Development</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smtClean="0"/>
              <a:t>Congenital Hypothyroidism – recognise and treat</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smtClean="0"/>
              <a:t>Remember types of Congenital Hypothyroidism</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smtClean="0"/>
              <a:t>Aim to normalise TSH soon</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smtClean="0"/>
              <a:t>Consider central hypothyroidism</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smtClean="0"/>
              <a:t>Watch for unusual TFT</a:t>
            </a:r>
          </a:p>
          <a:p>
            <a:endParaRPr lang="en-GB" dirty="0"/>
          </a:p>
          <a:p>
            <a:endParaRPr lang="en-GB" dirty="0"/>
          </a:p>
        </p:txBody>
      </p:sp>
    </p:spTree>
    <p:extLst>
      <p:ext uri="{BB962C8B-B14F-4D97-AF65-F5344CB8AC3E}">
        <p14:creationId xmlns:p14="http://schemas.microsoft.com/office/powerpoint/2010/main" val="3803570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6" name="Picture 6" descr="j04160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8200" y="3200400"/>
            <a:ext cx="1927225" cy="15811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bwMode="auto">
          <a:xfrm>
            <a:off x="2057400" y="1143000"/>
            <a:ext cx="2590800" cy="2362200"/>
          </a:xfrm>
          <a:prstGeom prst="rect">
            <a:avLst/>
          </a:prstGeom>
          <a:noFill/>
          <a:ln w="38100">
            <a:solidFill>
              <a:schemeClr val="tx1"/>
            </a:solid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055560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 name="Picture 175"/>
          <p:cNvPicPr/>
          <p:nvPr/>
        </p:nvPicPr>
        <p:blipFill>
          <a:blip r:embed="rId2"/>
          <a:stretch/>
        </p:blipFill>
        <p:spPr>
          <a:xfrm>
            <a:off x="624960" y="405003"/>
            <a:ext cx="7952760" cy="6047640"/>
          </a:xfrm>
          <a:prstGeom prst="rect">
            <a:avLst/>
          </a:prstGeom>
          <a:ln>
            <a:noFill/>
          </a:ln>
        </p:spPr>
      </p:pic>
    </p:spTree>
    <p:extLst>
      <p:ext uri="{BB962C8B-B14F-4D97-AF65-F5344CB8AC3E}">
        <p14:creationId xmlns:p14="http://schemas.microsoft.com/office/powerpoint/2010/main" val="395464027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thyroid and brai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3000" y="914400"/>
            <a:ext cx="6882426" cy="4655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280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pic>
        <p:nvPicPr>
          <p:cNvPr id="177" name="Picture 176"/>
          <p:cNvPicPr/>
          <p:nvPr/>
        </p:nvPicPr>
        <p:blipFill>
          <a:blip r:embed="rId2" cstate="email">
            <a:extLst>
              <a:ext uri="{28A0092B-C50C-407E-A947-70E740481C1C}">
                <a14:useLocalDpi xmlns:a14="http://schemas.microsoft.com/office/drawing/2010/main"/>
              </a:ext>
            </a:extLst>
          </a:blip>
          <a:stretch/>
        </p:blipFill>
        <p:spPr>
          <a:xfrm>
            <a:off x="31680" y="1362600"/>
            <a:ext cx="9143280" cy="4127040"/>
          </a:xfrm>
          <a:prstGeom prst="rect">
            <a:avLst/>
          </a:prstGeom>
          <a:ln>
            <a:noFill/>
          </a:ln>
        </p:spPr>
      </p:pic>
    </p:spTree>
    <p:extLst>
      <p:ext uri="{BB962C8B-B14F-4D97-AF65-F5344CB8AC3E}">
        <p14:creationId xmlns:p14="http://schemas.microsoft.com/office/powerpoint/2010/main" val="2516097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 name="Picture 169"/>
          <p:cNvPicPr/>
          <p:nvPr/>
        </p:nvPicPr>
        <p:blipFill>
          <a:blip r:embed="rId2"/>
          <a:stretch/>
        </p:blipFill>
        <p:spPr>
          <a:xfrm>
            <a:off x="180360" y="545403"/>
            <a:ext cx="8818920" cy="5907936"/>
          </a:xfrm>
          <a:prstGeom prst="rect">
            <a:avLst/>
          </a:prstGeom>
          <a:ln>
            <a:noFill/>
          </a:ln>
        </p:spPr>
      </p:pic>
    </p:spTree>
    <p:extLst>
      <p:ext uri="{BB962C8B-B14F-4D97-AF65-F5344CB8AC3E}">
        <p14:creationId xmlns:p14="http://schemas.microsoft.com/office/powerpoint/2010/main" val="318278227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Picture 171"/>
          <p:cNvPicPr/>
          <p:nvPr/>
        </p:nvPicPr>
        <p:blipFill>
          <a:blip r:embed="rId3"/>
          <a:stretch/>
        </p:blipFill>
        <p:spPr>
          <a:xfrm>
            <a:off x="108360" y="1295640"/>
            <a:ext cx="8818920" cy="5561640"/>
          </a:xfrm>
          <a:prstGeom prst="rect">
            <a:avLst/>
          </a:prstGeom>
          <a:ln>
            <a:noFill/>
          </a:ln>
        </p:spPr>
      </p:pic>
    </p:spTree>
    <p:extLst>
      <p:ext uri="{BB962C8B-B14F-4D97-AF65-F5344CB8AC3E}">
        <p14:creationId xmlns:p14="http://schemas.microsoft.com/office/powerpoint/2010/main" val="252088248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Picture 172"/>
          <p:cNvPicPr/>
          <p:nvPr/>
        </p:nvPicPr>
        <p:blipFill>
          <a:blip r:embed="rId2" cstate="email">
            <a:extLst>
              <a:ext uri="{28A0092B-C50C-407E-A947-70E740481C1C}">
                <a14:useLocalDpi xmlns:a14="http://schemas.microsoft.com/office/drawing/2010/main"/>
              </a:ext>
            </a:extLst>
          </a:blip>
          <a:stretch/>
        </p:blipFill>
        <p:spPr>
          <a:xfrm>
            <a:off x="31680" y="216000"/>
            <a:ext cx="9143280" cy="6420240"/>
          </a:xfrm>
          <a:prstGeom prst="rect">
            <a:avLst/>
          </a:prstGeom>
          <a:ln>
            <a:noFill/>
          </a:ln>
        </p:spPr>
      </p:pic>
    </p:spTree>
    <p:extLst>
      <p:ext uri="{BB962C8B-B14F-4D97-AF65-F5344CB8AC3E}">
        <p14:creationId xmlns:p14="http://schemas.microsoft.com/office/powerpoint/2010/main" val="1962549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_Office Theme">
  <a:themeElements>
    <a:clrScheme name="Office">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gothic"/>
        <a:cs typeface="msgothic"/>
      </a:majorFont>
      <a:minorFont>
        <a:latin typeface="Times New Roman"/>
        <a:ea typeface="msgothic"/>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defRPr kumimoji="0" lang="en-GB" altLang="en-US"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defRPr kumimoji="0" lang="en-GB" altLang="en-US"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Baekmuk Gulim"/>
        <a:cs typeface="Baekmuk Gulim"/>
      </a:majorFont>
      <a:minorFont>
        <a:latin typeface="Arial"/>
        <a:ea typeface="Baekmuk Gulim"/>
        <a:cs typeface="Baekmuk Guli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400" b="0" i="0" u="none" strike="noStrike" cap="none" normalizeH="0" baseline="0" smtClean="0">
            <a:ln>
              <a:noFill/>
            </a:ln>
            <a:solidFill>
              <a:schemeClr val="bg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400" b="0" i="0" u="none" strike="noStrike" cap="none" normalizeH="0" baseline="0" smtClean="0">
            <a:ln>
              <a:noFill/>
            </a:ln>
            <a:solidFill>
              <a:schemeClr val="bg1"/>
            </a:solidFill>
            <a:effectLst/>
            <a:latin typeface="Arial" charset="0"/>
            <a:ea typeface="ＭＳ Ｐゴシック"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202</TotalTime>
  <Words>1027</Words>
  <Application>Microsoft Office PowerPoint</Application>
  <PresentationFormat>On-screen Show (4:3)</PresentationFormat>
  <Paragraphs>193</Paragraphs>
  <Slides>35</Slides>
  <Notes>8</Notes>
  <HiddenSlides>1</HiddenSlides>
  <MMClips>0</MMClips>
  <ScaleCrop>false</ScaleCrop>
  <HeadingPairs>
    <vt:vector size="4" baseType="variant">
      <vt:variant>
        <vt:lpstr>Theme</vt:lpstr>
      </vt:variant>
      <vt:variant>
        <vt:i4>23</vt:i4>
      </vt:variant>
      <vt:variant>
        <vt:lpstr>Slide Titles</vt:lpstr>
      </vt:variant>
      <vt:variant>
        <vt:i4>35</vt:i4>
      </vt:variant>
    </vt:vector>
  </HeadingPairs>
  <TitlesOfParts>
    <vt:vector size="58" baseType="lpstr">
      <vt:lpstr>Office Theme</vt:lpstr>
      <vt:lpstr>Default Design</vt:lpstr>
      <vt:lpstr>3_Default Design</vt:lpstr>
      <vt:lpstr>4_Default Design</vt:lpstr>
      <vt:lpstr>5_Default Design</vt:lpstr>
      <vt:lpstr>6_Default Design</vt:lpstr>
      <vt:lpstr>Ripple</vt:lpstr>
      <vt:lpstr>7_Default Design</vt:lpstr>
      <vt:lpstr>8_Default Design</vt:lpstr>
      <vt:lpstr>9_Default Design</vt:lpstr>
      <vt:lpstr>10_Default Design</vt:lpstr>
      <vt:lpstr>11_Default Design</vt:lpstr>
      <vt:lpstr>12_Default Design</vt:lpstr>
      <vt:lpstr>13_Default Design</vt:lpstr>
      <vt:lpstr>14_Default Design</vt:lpstr>
      <vt:lpstr>15_Default Design</vt:lpstr>
      <vt:lpstr>16_Default Design</vt:lpstr>
      <vt:lpstr>17_Default Design</vt:lpstr>
      <vt:lpstr>1_Office Theme</vt:lpstr>
      <vt:lpstr>2_Office Theme</vt:lpstr>
      <vt:lpstr>3_Office Theme</vt:lpstr>
      <vt:lpstr>4_Office Theme</vt:lpstr>
      <vt:lpstr>5_Office Theme</vt:lpstr>
      <vt:lpstr>Neonatal Thyroid Disorders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Congenital hypothyroidism</vt:lpstr>
      <vt:lpstr>Congenital hypothyroidism - screening</vt:lpstr>
      <vt:lpstr>PowerPoint Presentation</vt:lpstr>
      <vt:lpstr>PowerPoint Presentation</vt:lpstr>
      <vt:lpstr>Maternal iodine deficiency in NE England</vt:lpstr>
      <vt:lpstr>Genetic causes of CH</vt:lpstr>
      <vt:lpstr>PowerPoint Presentation</vt:lpstr>
      <vt:lpstr>PowerPoint Presentation</vt:lpstr>
      <vt:lpstr>Case-1</vt:lpstr>
      <vt:lpstr>Case-2</vt:lpstr>
      <vt:lpstr>PowerPoint Presentation</vt:lpstr>
      <vt:lpstr>PowerPoint Presentation</vt:lpstr>
      <vt:lpstr>Prognosis of CH</vt:lpstr>
      <vt:lpstr>Treatment</vt:lpstr>
      <vt:lpstr>Follow-up</vt:lpstr>
      <vt:lpstr>Transient neonatal hypothyroidism</vt:lpstr>
      <vt:lpstr>Cautious interpretation of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Neonatal Thyroid Disorders</dc:title>
  <dc:creator>Banerjee Indi (R0A) Manchester University NHS FT</dc:creator>
  <cp:lastModifiedBy>Grothusen Ben (R0A) Manchester University NHS FT</cp:lastModifiedBy>
  <cp:revision>28</cp:revision>
  <dcterms:created xsi:type="dcterms:W3CDTF">2006-08-16T00:00:00Z</dcterms:created>
  <dcterms:modified xsi:type="dcterms:W3CDTF">2020-02-28T09:35:01Z</dcterms:modified>
</cp:coreProperties>
</file>