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1" r:id="rId3"/>
    <p:sldId id="262" r:id="rId4"/>
    <p:sldId id="264" r:id="rId5"/>
    <p:sldId id="263" r:id="rId6"/>
    <p:sldId id="268" r:id="rId7"/>
    <p:sldId id="269" r:id="rId8"/>
    <p:sldId id="270" r:id="rId9"/>
    <p:sldId id="265" r:id="rId10"/>
    <p:sldId id="266" r:id="rId11"/>
    <p:sldId id="267" r:id="rId12"/>
    <p:sldId id="275" r:id="rId13"/>
    <p:sldId id="257" r:id="rId14"/>
    <p:sldId id="259" r:id="rId15"/>
    <p:sldId id="260" r:id="rId16"/>
    <p:sldId id="273" r:id="rId17"/>
    <p:sldId id="274" r:id="rId18"/>
    <p:sldId id="272" r:id="rId19"/>
    <p:sldId id="276" r:id="rId20"/>
    <p:sldId id="277" r:id="rId21"/>
    <p:sldId id="271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47"/>
  </p:normalViewPr>
  <p:slideViewPr>
    <p:cSldViewPr snapToGrid="0" snapToObjects="1">
      <p:cViewPr>
        <p:scale>
          <a:sx n="122" d="100"/>
          <a:sy n="122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30427C1-9E7D-F64C-8978-24DDDC77B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328E4B0-29C7-0541-B1D7-FD17D24FD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7802E84-CB3D-8B45-ACC3-4B4EEE08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F05A524-2D01-AE41-B267-66AF2EABD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6A723C0-64EA-B04E-8C5B-E822DD057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36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809B45-D54F-D441-B650-3178AE48C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19FE468-EC69-8747-A4AF-1E35149A52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21E4A5E-42F8-7341-BAF8-45473D00C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68EDA91-0804-F346-8941-7487D76DE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F84C4C-FF4F-6540-82AE-988C0A58B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4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E0A2321-4E5A-B34D-9BEC-4AED53C5D5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DA890C2-B27E-954A-ADFE-75C175642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149936F-D998-6642-A82E-51028733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FF5043-6B59-684B-B57C-549FAFC05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B61565-251E-8E4D-B72C-483F365E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6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2970B2-5485-EC4D-BFDF-948F355C2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F40DF2-E0E6-9042-812D-09369F64A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8E969E-E96F-CB45-AEA7-56706A0F4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F3BD936-939C-5447-905F-53D7768F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04F890-8844-3241-B99B-9ADFD1CC7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69535A-2C7F-C347-8C81-5655D4B2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58A8AC6-9F19-4743-B18A-39B671BC9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FDAD290-7352-A64C-9468-ACC7E0877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8642B70-3464-E54D-A76C-90B214B23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D6F7898-DCFC-0743-8E5D-9675D007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65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B06C1-BCCC-AE42-9731-F7D2E2A1E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B1D52F-AD85-4649-9F86-A189E74101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5607BE8-5010-A24C-A3E9-4A26758EB7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F154DDD-48CD-4E47-8414-C9A3FAAC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D1090B5-8AC8-A244-9954-941910FEE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ED08953-85C6-9A49-B23D-43702B9C9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1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3BF5DD-B12C-4D42-8C07-4F88CBB92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476CF2D-AA6C-0043-B038-DB61D98D9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6F4E9E9-C495-9543-9FA3-6886BEC344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E9B5520-7306-5445-833C-5D4275CC69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FFD118E-A823-F34F-AFF8-385FC1616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DB865D8-1431-9448-A919-5EE96CFD7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445BD7A-9222-E342-B7F0-95D85F42D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2D66422-0EBB-4341-8ACF-BD25F38C7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3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4C543A-722B-274F-8294-B725C9B0C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2391D88-1602-C440-B76C-270C1ED5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254D5E-8688-9549-81F5-24871703C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519BA17-41EC-A24F-9E30-46BD2190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4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B4FD0B6-9C25-594E-826A-3BEFF1E9D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0B61D15-4C4D-5D42-8497-8B46FE9C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31CA31B-239B-6A47-87BF-B5680776B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2BEBB5-A804-7949-833C-6C46F6DEA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4B179DA-2B21-6D45-BD00-616A9616C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0104680-27CD-8740-92BE-9400641A0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8FF9C29-C94C-FA40-846D-F473F3F6C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41384D0-D4D0-4A41-88E7-11CDC874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858AB3-2014-1545-85E6-41600CA3D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6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3D8AF6-3069-3A41-8C72-56D1057D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D630C4C-9290-A848-91E3-B6DEACFAD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3844BB8-056C-314D-89F6-F20D8934E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1200FD-C38B-FF47-850D-C7181FA64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6879ABE-D645-4343-8CA4-28074DC8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E2A851E-CA9D-C74C-8F0A-3ADE2B33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23FB987-6AC7-494D-8768-64591FDDB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5CCD92C-8C76-094C-975E-31FC5A901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B6F798-2C97-E94A-9A00-B31B133FAA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AE73B-ACB3-EC41-B758-858AE5A2276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6CBF26-EA46-C74F-86DE-57159A734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E8C1F79-D49A-6E4F-9368-734F11288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BE608-0FB4-CB40-A049-81749DA8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5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76EFD6-7F83-004C-AEF2-FEB39000AE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Neonatal Diabetes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2C0EDAB-3C2A-3B43-9CCC-1AE839E130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Phil Murray</a:t>
            </a:r>
          </a:p>
          <a:p>
            <a:pPr>
              <a:defRPr/>
            </a:pPr>
            <a:r>
              <a:rPr lang="en-US" dirty="0"/>
              <a:t>Consultant </a:t>
            </a:r>
            <a:r>
              <a:rPr lang="en-US" dirty="0" err="1"/>
              <a:t>Paediatric</a:t>
            </a:r>
            <a:r>
              <a:rPr lang="en-US" dirty="0"/>
              <a:t> Endocrinologist</a:t>
            </a:r>
          </a:p>
          <a:p>
            <a:pPr>
              <a:defRPr/>
            </a:pPr>
            <a:r>
              <a:rPr lang="en-US" dirty="0"/>
              <a:t>Royal Manchester Children’s Hospital</a:t>
            </a:r>
          </a:p>
        </p:txBody>
      </p:sp>
      <p:pic>
        <p:nvPicPr>
          <p:cNvPr id="31747" name="Picture 5" descr="TUOM_4COL_TY_NEG_cropped_300">
            <a:extLst>
              <a:ext uri="{FF2B5EF4-FFF2-40B4-BE49-F238E27FC236}">
                <a16:creationId xmlns="" xmlns:a16="http://schemas.microsoft.com/office/drawing/2014/main" id="{F02BD84A-25D7-C649-9EFF-00C013B5A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14000" contrast="-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546351" cy="21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1" descr="Manchester University NHS Foundation Trust Logo">
            <a:extLst>
              <a:ext uri="{FF2B5EF4-FFF2-40B4-BE49-F238E27FC236}">
                <a16:creationId xmlns="" xmlns:a16="http://schemas.microsoft.com/office/drawing/2014/main" id="{B4DB1369-7E79-4646-BDF3-CFDEC8F63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5701" y="6351"/>
            <a:ext cx="328083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>
            <a:extLst>
              <a:ext uri="{FF2B5EF4-FFF2-40B4-BE49-F238E27FC236}">
                <a16:creationId xmlns="" xmlns:a16="http://schemas.microsoft.com/office/drawing/2014/main" id="{D5C06DD7-BF95-D140-9E06-1645C70FC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" y="6060017"/>
            <a:ext cx="1826683" cy="80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09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45DC2F-7BC8-9A4B-93F2-8B9B0118A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ABCC8 and KCNJ11 NDM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621FB1-3ACC-1848-964C-E765DCD101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349753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Activating missense mutations</a:t>
            </a:r>
          </a:p>
          <a:p>
            <a:r>
              <a:rPr lang="en-US" dirty="0"/>
              <a:t>KCNJ11 - 90% PNDM 10% TNDM</a:t>
            </a:r>
          </a:p>
          <a:p>
            <a:r>
              <a:rPr lang="en-US" dirty="0"/>
              <a:t>ABCC8 - 33% PNDM 66% TNDM</a:t>
            </a:r>
          </a:p>
          <a:p>
            <a:r>
              <a:rPr lang="en-US" dirty="0"/>
              <a:t>Present later than 6q24 imprinting patient and degree of IUGR is less (less severe third trimester insulin deficiency)</a:t>
            </a:r>
          </a:p>
          <a:p>
            <a:r>
              <a:rPr lang="en-US" dirty="0"/>
              <a:t>TNDM patients remit later and recur earlier than in 6q24 imprinting defects</a:t>
            </a:r>
          </a:p>
          <a:p>
            <a:r>
              <a:rPr lang="en-US" dirty="0"/>
              <a:t>90% mutations de novo and show AD inheritance in familial cases</a:t>
            </a:r>
          </a:p>
          <a:p>
            <a:r>
              <a:rPr lang="en-US" dirty="0"/>
              <a:t>Rare cases compound heterozygous or homozygous inheritance in ABCC8 mutations </a:t>
            </a:r>
          </a:p>
          <a:p>
            <a:r>
              <a:rPr lang="en-US" dirty="0"/>
              <a:t>KCNJ11 mutations may be associated with epilepsy and developmental delay</a:t>
            </a:r>
          </a:p>
        </p:txBody>
      </p:sp>
    </p:spTree>
    <p:extLst>
      <p:ext uri="{BB962C8B-B14F-4D97-AF65-F5344CB8AC3E}">
        <p14:creationId xmlns:p14="http://schemas.microsoft.com/office/powerpoint/2010/main" val="2010074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F1D7BA-BEC3-1C49-B527-97ACFB571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Sulphonylurea</a:t>
            </a:r>
            <a:r>
              <a:rPr lang="en-US" dirty="0"/>
              <a:t>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2040A7D-D193-8544-9CB6-6FF579C141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90% patients with ABCC8/KCNJ11 mutations will respond to oral </a:t>
            </a:r>
            <a:r>
              <a:rPr lang="en-US" dirty="0" err="1"/>
              <a:t>sulphonylurea</a:t>
            </a:r>
            <a:r>
              <a:rPr lang="en-US" dirty="0"/>
              <a:t> treatment </a:t>
            </a:r>
          </a:p>
          <a:p>
            <a:r>
              <a:rPr lang="en-US" dirty="0" err="1"/>
              <a:t>Glibenclamide</a:t>
            </a:r>
            <a:r>
              <a:rPr lang="en-US" dirty="0"/>
              <a:t> – wide dose range 0.05 – 2.3 mg/kg/day (dependent upon mutation)</a:t>
            </a:r>
          </a:p>
          <a:p>
            <a:r>
              <a:rPr lang="en-US" dirty="0"/>
              <a:t>Better blood glucose control (HbA1c) and less </a:t>
            </a:r>
            <a:r>
              <a:rPr lang="en-US" dirty="0" err="1"/>
              <a:t>hypoglycaemia</a:t>
            </a:r>
            <a:r>
              <a:rPr lang="en-US" dirty="0"/>
              <a:t> than insulin treatment</a:t>
            </a:r>
          </a:p>
        </p:txBody>
      </p:sp>
      <p:pic>
        <p:nvPicPr>
          <p:cNvPr id="8" name="Content Placeholder 12">
            <a:extLst>
              <a:ext uri="{FF2B5EF4-FFF2-40B4-BE49-F238E27FC236}">
                <a16:creationId xmlns="" xmlns:a16="http://schemas.microsoft.com/office/drawing/2014/main" id="{7364B9F9-BFCD-FA47-891A-CFB26CC2A9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263" y="1962835"/>
            <a:ext cx="5571565" cy="381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95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EC34D9-A6F2-FD47-8A92-56EA1AF0E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 and GCK NDM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83A79DC-8F65-4541-894A-C1EF89A7D8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Both associated IUGR</a:t>
            </a:r>
          </a:p>
          <a:p>
            <a:r>
              <a:rPr lang="en-US" i="1" dirty="0"/>
              <a:t>INS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heterozygous mutations </a:t>
            </a:r>
          </a:p>
          <a:p>
            <a:pPr lvl="1"/>
            <a:r>
              <a:rPr lang="en-US" dirty="0"/>
              <a:t>cause misfolded insulin molecule cannot be secreted, is trapped in endoplasmic reticulum leading to beta cell apoptosis</a:t>
            </a:r>
          </a:p>
          <a:p>
            <a:pPr lvl="1"/>
            <a:r>
              <a:rPr lang="en-US" dirty="0"/>
              <a:t>PNDM</a:t>
            </a:r>
          </a:p>
          <a:p>
            <a:pPr lvl="1"/>
            <a:r>
              <a:rPr lang="en-US" dirty="0"/>
              <a:t>Treated insulin</a:t>
            </a:r>
          </a:p>
          <a:p>
            <a:r>
              <a:rPr lang="en-US" dirty="0"/>
              <a:t> </a:t>
            </a:r>
            <a:r>
              <a:rPr lang="en-US" i="1" dirty="0"/>
              <a:t>GCK</a:t>
            </a:r>
          </a:p>
          <a:p>
            <a:pPr lvl="1"/>
            <a:r>
              <a:rPr lang="en-US" dirty="0"/>
              <a:t>Homozygous mutations – autosomal recessive</a:t>
            </a:r>
          </a:p>
          <a:p>
            <a:pPr lvl="1"/>
            <a:r>
              <a:rPr lang="en-US" dirty="0"/>
              <a:t>Heterozygous parents will have impaired fasting glucose</a:t>
            </a:r>
          </a:p>
          <a:p>
            <a:pPr lvl="1"/>
            <a:r>
              <a:rPr lang="en-US" dirty="0"/>
              <a:t>PNDM</a:t>
            </a:r>
          </a:p>
          <a:p>
            <a:pPr lvl="1"/>
            <a:r>
              <a:rPr lang="en-US" dirty="0"/>
              <a:t>Treated insulin</a:t>
            </a:r>
          </a:p>
        </p:txBody>
      </p:sp>
    </p:spTree>
    <p:extLst>
      <p:ext uri="{BB962C8B-B14F-4D97-AF65-F5344CB8AC3E}">
        <p14:creationId xmlns:p14="http://schemas.microsoft.com/office/powerpoint/2010/main" val="1674407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81BECD-DBB2-E643-9041-E704159C2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IPEX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D8C6F20-61E4-C94C-8F6A-73CB58516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Immune Dysregulation</a:t>
            </a:r>
          </a:p>
          <a:p>
            <a:r>
              <a:rPr lang="en-US" dirty="0" err="1"/>
              <a:t>Polyendocrinopathy</a:t>
            </a:r>
            <a:r>
              <a:rPr lang="en-US" dirty="0"/>
              <a:t> – autoimmune neonatal diabetes </a:t>
            </a:r>
          </a:p>
          <a:p>
            <a:r>
              <a:rPr lang="en-US" dirty="0"/>
              <a:t>Enteropathy</a:t>
            </a:r>
          </a:p>
          <a:p>
            <a:r>
              <a:rPr lang="en-US" dirty="0"/>
              <a:t>X-linked</a:t>
            </a:r>
          </a:p>
          <a:p>
            <a:endParaRPr lang="en-US" dirty="0"/>
          </a:p>
          <a:p>
            <a:r>
              <a:rPr lang="en-US" dirty="0"/>
              <a:t>~150-200 cases reported in literature</a:t>
            </a:r>
          </a:p>
          <a:p>
            <a:r>
              <a:rPr lang="en-US" dirty="0"/>
              <a:t>Hemizygous </a:t>
            </a:r>
            <a:r>
              <a:rPr lang="en-US" i="1" dirty="0"/>
              <a:t>FOXP3</a:t>
            </a:r>
            <a:r>
              <a:rPr lang="en-US" dirty="0"/>
              <a:t> mutations</a:t>
            </a:r>
          </a:p>
          <a:p>
            <a:r>
              <a:rPr lang="en-US" dirty="0"/>
              <a:t>Need bone marrow transplantation – 80% survival vs 30% survival no BMT</a:t>
            </a:r>
          </a:p>
        </p:txBody>
      </p:sp>
    </p:spTree>
    <p:extLst>
      <p:ext uri="{BB962C8B-B14F-4D97-AF65-F5344CB8AC3E}">
        <p14:creationId xmlns:p14="http://schemas.microsoft.com/office/powerpoint/2010/main" val="1431738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F15BE-4301-8C48-BC15-0348C3335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9581"/>
          </a:xfrm>
        </p:spPr>
        <p:txBody>
          <a:bodyPr>
            <a:normAutofit/>
          </a:bodyPr>
          <a:lstStyle/>
          <a:p>
            <a:r>
              <a:rPr lang="en-US" sz="4000" dirty="0"/>
              <a:t>Prematurity and Testing for Neonatal Diabetes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C75AC3D-C855-5B4A-80C6-63F3BB7DD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4706"/>
            <a:ext cx="10515600" cy="4832257"/>
          </a:xfrm>
        </p:spPr>
        <p:txBody>
          <a:bodyPr>
            <a:normAutofit/>
          </a:bodyPr>
          <a:lstStyle/>
          <a:p>
            <a:r>
              <a:rPr lang="en-US" dirty="0"/>
              <a:t>146 patients (19%) born &lt;37 weeks GA out of 750 patients referred for Genetic Testing to Exeter</a:t>
            </a:r>
          </a:p>
          <a:p>
            <a:r>
              <a:rPr lang="en-US" dirty="0"/>
              <a:t>Age at presentation lower 1 vs 6 weeks in preterm</a:t>
            </a:r>
          </a:p>
          <a:p>
            <a:r>
              <a:rPr lang="en-US" dirty="0"/>
              <a:t>Mutation found in 97 (66%) preterm patients compared to 83% term patients</a:t>
            </a:r>
          </a:p>
          <a:p>
            <a:pPr lvl="1"/>
            <a:r>
              <a:rPr lang="en-US" i="1" dirty="0"/>
              <a:t>6q24</a:t>
            </a:r>
            <a:r>
              <a:rPr lang="en-US" dirty="0"/>
              <a:t> imprinting abnormalities and </a:t>
            </a:r>
            <a:r>
              <a:rPr lang="en-US" i="1" dirty="0"/>
              <a:t>GATA6</a:t>
            </a:r>
            <a:r>
              <a:rPr lang="en-US" dirty="0"/>
              <a:t> mutations more common premature infants</a:t>
            </a:r>
          </a:p>
          <a:p>
            <a:pPr lvl="1"/>
            <a:r>
              <a:rPr lang="en-US" i="1" dirty="0"/>
              <a:t>KCNJ11</a:t>
            </a:r>
            <a:r>
              <a:rPr lang="en-US" dirty="0"/>
              <a:t> mutations less common in premature infants</a:t>
            </a:r>
          </a:p>
          <a:p>
            <a:r>
              <a:rPr lang="en-US" dirty="0"/>
              <a:t>Preterm Infants with mutation diagnosed later age those without mutation 35 vs 31 weeks</a:t>
            </a:r>
          </a:p>
          <a:p>
            <a:r>
              <a:rPr lang="en-US" dirty="0"/>
              <a:t>Only 1 infant tested at &lt;34 weeks corrected GA had a mutation</a:t>
            </a:r>
          </a:p>
        </p:txBody>
      </p:sp>
    </p:spTree>
    <p:extLst>
      <p:ext uri="{BB962C8B-B14F-4D97-AF65-F5344CB8AC3E}">
        <p14:creationId xmlns:p14="http://schemas.microsoft.com/office/powerpoint/2010/main" val="2910569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1657B4-2243-3742-A86D-722F84538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Birth Weight in Premature Infants with Neonatal Diabetes and an Identified Mutation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573A4D12-3B2E-0C44-B7B6-2990408C84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3906" y="1836357"/>
            <a:ext cx="6555825" cy="471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07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750A5E-0AD6-1F45-8FA1-B98D761FD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Testing - Practicalities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2215071-4D4B-DE4B-8773-2B477D54F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UK via </a:t>
            </a:r>
            <a:r>
              <a:rPr lang="en-US" dirty="0" err="1"/>
              <a:t>Exter</a:t>
            </a:r>
            <a:endParaRPr lang="en-US" dirty="0"/>
          </a:p>
          <a:p>
            <a:r>
              <a:rPr lang="en-US" dirty="0" err="1"/>
              <a:t>diabetesgenes.org</a:t>
            </a:r>
            <a:endParaRPr lang="en-US" dirty="0"/>
          </a:p>
          <a:p>
            <a:r>
              <a:rPr lang="en-US" dirty="0"/>
              <a:t>Free (currently research service)</a:t>
            </a:r>
          </a:p>
          <a:p>
            <a:r>
              <a:rPr lang="en-US" dirty="0"/>
              <a:t>Need to send request form downloaded via their website</a:t>
            </a:r>
          </a:p>
          <a:p>
            <a:r>
              <a:rPr lang="en-US" dirty="0"/>
              <a:t>Can send them blood directly (does not need to go to SMH for DNA extraction)– organize courier via your lab</a:t>
            </a:r>
          </a:p>
        </p:txBody>
      </p:sp>
    </p:spTree>
    <p:extLst>
      <p:ext uri="{BB962C8B-B14F-4D97-AF65-F5344CB8AC3E}">
        <p14:creationId xmlns:p14="http://schemas.microsoft.com/office/powerpoint/2010/main" val="3442546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5DB8062-207B-2041-9245-1B1B555737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53"/>
            <a:ext cx="12192000" cy="684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09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861AAE-C8F6-7745-BC7F-831E0905E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- Insulin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36082FB-AEAB-DB4B-BE8C-9484EB0C7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635"/>
            <a:ext cx="5505245" cy="48143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Initially IV sliding scale</a:t>
            </a:r>
          </a:p>
          <a:p>
            <a:r>
              <a:rPr lang="en-US" dirty="0"/>
              <a:t>Usually via pump to allow treatment with small doses of insulin with feeds</a:t>
            </a:r>
          </a:p>
          <a:p>
            <a:r>
              <a:rPr lang="en-US" dirty="0"/>
              <a:t>Medtronic 640/670g</a:t>
            </a:r>
          </a:p>
          <a:p>
            <a:pPr lvl="1"/>
            <a:r>
              <a:rPr lang="en-US" dirty="0"/>
              <a:t>Increments 0.025 units</a:t>
            </a:r>
          </a:p>
          <a:p>
            <a:pPr lvl="1"/>
            <a:r>
              <a:rPr lang="en-US" dirty="0"/>
              <a:t>Can be programmed to 0 units/</a:t>
            </a:r>
            <a:r>
              <a:rPr lang="en-US" dirty="0" err="1"/>
              <a:t>hr</a:t>
            </a:r>
            <a:endParaRPr lang="en-US" dirty="0"/>
          </a:p>
          <a:p>
            <a:r>
              <a:rPr lang="en-US" dirty="0"/>
              <a:t>Need to be 2.5 kg to have enough subcutaneous fat</a:t>
            </a:r>
          </a:p>
          <a:p>
            <a:r>
              <a:rPr lang="en-US" dirty="0"/>
              <a:t>Continuous glucose sensor</a:t>
            </a:r>
          </a:p>
          <a:p>
            <a:pPr lvl="1"/>
            <a:r>
              <a:rPr lang="en-US" dirty="0"/>
              <a:t>Automatic predictive suspend before low</a:t>
            </a:r>
          </a:p>
          <a:p>
            <a:pPr lvl="1"/>
            <a:r>
              <a:rPr lang="en-US" dirty="0"/>
              <a:t>?Closed loop in future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38159EC-ADEA-B047-9058-3949AA32E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412" y="199745"/>
            <a:ext cx="2997200" cy="2400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3D0501B-6ECF-B542-B411-EE3747F8E4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445" y="2600045"/>
            <a:ext cx="5382197" cy="357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23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B04D1A-DA26-954F-8633-382453188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Breast feeding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CD084-7DC2-474F-BD79-8034986CA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 ~7g in 100 ml breast milk</a:t>
            </a:r>
          </a:p>
          <a:p>
            <a:r>
              <a:rPr lang="en-US" dirty="0"/>
              <a:t>Divide total estimated milk intake by number of feeds</a:t>
            </a:r>
          </a:p>
          <a:p>
            <a:r>
              <a:rPr lang="en-US" dirty="0" err="1"/>
              <a:t>Insulin:CHO</a:t>
            </a:r>
            <a:r>
              <a:rPr lang="en-US" dirty="0"/>
              <a:t> ratio initially 300 divided by total daily dose (easiest determined via sliding scale for minimum 24 hours)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4B9BF8-1FF4-A044-BF48-06A68AD9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Neonatal Diabetes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65B8DF-C80B-6041-BC42-5A2CFBCD2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Hyperglycaemia</a:t>
            </a:r>
            <a:r>
              <a:rPr lang="en-US" dirty="0"/>
              <a:t> with blood glucose </a:t>
            </a:r>
            <a:r>
              <a:rPr lang="en-US" u="sng" dirty="0"/>
              <a:t>&gt;</a:t>
            </a:r>
            <a:r>
              <a:rPr lang="en-US" dirty="0"/>
              <a:t> 11.1 mmol/L</a:t>
            </a:r>
          </a:p>
          <a:p>
            <a:pPr lvl="1"/>
            <a:r>
              <a:rPr lang="en-US" dirty="0"/>
              <a:t>Persistent</a:t>
            </a:r>
          </a:p>
          <a:p>
            <a:pPr lvl="1"/>
            <a:r>
              <a:rPr lang="en-US" dirty="0"/>
              <a:t>Requires Insulin Treatment</a:t>
            </a:r>
          </a:p>
          <a:p>
            <a:r>
              <a:rPr lang="en-US" dirty="0"/>
              <a:t>Diabetes presenting within first 6 months of age OR</a:t>
            </a:r>
          </a:p>
          <a:p>
            <a:r>
              <a:rPr lang="en-US" dirty="0"/>
              <a:t>Diabetes presenting between 6 and 12 months of age with no evidence of autoimmunity or has congenital abnormalities and/or unusual family history</a:t>
            </a:r>
          </a:p>
          <a:p>
            <a:r>
              <a:rPr lang="en-US" dirty="0"/>
              <a:t>Incidence 1:90,000  to 1:150,000</a:t>
            </a:r>
          </a:p>
          <a:p>
            <a:r>
              <a:rPr lang="en-US" dirty="0"/>
              <a:t>80% identified genetic </a:t>
            </a:r>
            <a:r>
              <a:rPr lang="en-US" dirty="0" err="1"/>
              <a:t>aetiology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417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33A9722-BAD8-3F4F-B725-F5F05A289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52659"/>
            <a:ext cx="106807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8D365D7-2715-9B46-BE48-49D0B0B84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0"/>
            <a:ext cx="102997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54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21B51D-9BD1-E84D-A433-F6FDB425F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270" y="138112"/>
            <a:ext cx="10515600" cy="1325563"/>
          </a:xfrm>
        </p:spPr>
        <p:txBody>
          <a:bodyPr/>
          <a:lstStyle/>
          <a:p>
            <a:r>
              <a:rPr lang="en-US" dirty="0"/>
              <a:t>Closed loop in NICU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B3F14F3-7558-5745-9EF4-114121B0A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41" y="1189038"/>
            <a:ext cx="7724775" cy="539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="" xmlns:a16="http://schemas.microsoft.com/office/drawing/2014/main" id="{DA0A7221-7376-D844-83C7-040E97371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9782" y="6412707"/>
            <a:ext cx="4319588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en-US" sz="1200" b="1" dirty="0">
                <a:latin typeface="Arial" panose="020B0604020202020204" pitchFamily="34" charset="0"/>
              </a:rPr>
              <a:t>Kathryn Beardsall et al. Arch Dis Child </a:t>
            </a:r>
            <a:r>
              <a:rPr lang="en-GB" altLang="en-US" sz="1200" b="1" dirty="0" err="1">
                <a:latin typeface="Arial" panose="020B0604020202020204" pitchFamily="34" charset="0"/>
              </a:rPr>
              <a:t>Fetal</a:t>
            </a:r>
            <a:r>
              <a:rPr lang="en-GB" altLang="en-US" sz="1200" b="1" dirty="0">
                <a:latin typeface="Arial" panose="020B0604020202020204" pitchFamily="34" charset="0"/>
              </a:rPr>
              <a:t> Neonatal Ed doi:10.1136/archdischild-2019-316871</a:t>
            </a:r>
          </a:p>
        </p:txBody>
      </p:sp>
    </p:spTree>
    <p:extLst>
      <p:ext uri="{BB962C8B-B14F-4D97-AF65-F5344CB8AC3E}">
        <p14:creationId xmlns:p14="http://schemas.microsoft.com/office/powerpoint/2010/main" val="1111349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32320D-EDB5-7D43-956C-7FFACE204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F9E3C08-A4BD-FF4E-A99C-BECCC6437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Neonatal diabetes has temporary and permanent forms</a:t>
            </a:r>
          </a:p>
          <a:p>
            <a:r>
              <a:rPr lang="en-US" dirty="0"/>
              <a:t>Usually associated with IUGR</a:t>
            </a:r>
          </a:p>
          <a:p>
            <a:r>
              <a:rPr lang="en-US" dirty="0"/>
              <a:t>Genetic cause of diabetes determines therapy (SU vs Insulin)</a:t>
            </a:r>
          </a:p>
          <a:p>
            <a:r>
              <a:rPr lang="en-US" dirty="0"/>
              <a:t>Testing is free via Exeter</a:t>
            </a:r>
          </a:p>
          <a:p>
            <a:r>
              <a:rPr lang="en-US" dirty="0"/>
              <a:t>Unless SU sensitive treatment is with insulin IV until 2.5 kg and then SC insulin via pump</a:t>
            </a:r>
          </a:p>
          <a:p>
            <a:r>
              <a:rPr lang="en-US" dirty="0"/>
              <a:t>Test yield low send at corrected GA &lt;34weeks</a:t>
            </a:r>
          </a:p>
          <a:p>
            <a:r>
              <a:rPr lang="en-US" dirty="0"/>
              <a:t>Closed loop systems likely to be future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35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C9E8AB-C261-4F49-8F24-C190A3C63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Birth Weight and Neonatal Diabetes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54DCFE34-DE93-634E-8177-804A7E23DD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7"/>
            <a:ext cx="4737847" cy="490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4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050544-BF12-C24B-8275-D0ACA514B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NDM – Clinical and Genetic 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FD4EDD2-57F9-A546-825C-738E6679A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Transient Neonatal Diabetes Mellitus (TNDM)</a:t>
            </a:r>
          </a:p>
          <a:p>
            <a:pPr lvl="1"/>
            <a:r>
              <a:rPr lang="en-US" dirty="0"/>
              <a:t>May relapse in later life </a:t>
            </a:r>
          </a:p>
          <a:p>
            <a:pPr lvl="1"/>
            <a:r>
              <a:rPr lang="en-US" i="1" dirty="0"/>
              <a:t>6q24</a:t>
            </a:r>
            <a:r>
              <a:rPr lang="en-US" dirty="0"/>
              <a:t> imprinting defects</a:t>
            </a:r>
          </a:p>
          <a:p>
            <a:pPr lvl="1"/>
            <a:r>
              <a:rPr lang="en-US" i="1" dirty="0"/>
              <a:t>KCNJ11</a:t>
            </a:r>
            <a:r>
              <a:rPr lang="en-US" dirty="0"/>
              <a:t> or </a:t>
            </a:r>
            <a:r>
              <a:rPr lang="en-US" i="1" dirty="0"/>
              <a:t>ABCC8</a:t>
            </a:r>
          </a:p>
          <a:p>
            <a:r>
              <a:rPr lang="en-US" dirty="0"/>
              <a:t>Permanent Neonatal Diabetes Mellitus (PNDM)</a:t>
            </a:r>
          </a:p>
          <a:p>
            <a:pPr lvl="1"/>
            <a:r>
              <a:rPr lang="en-US" i="1" dirty="0"/>
              <a:t>KCNJ11</a:t>
            </a:r>
            <a:r>
              <a:rPr lang="en-US" dirty="0"/>
              <a:t> or </a:t>
            </a:r>
            <a:r>
              <a:rPr lang="en-US" i="1" dirty="0"/>
              <a:t>ABCC8</a:t>
            </a:r>
            <a:r>
              <a:rPr lang="en-US" dirty="0"/>
              <a:t> mutations</a:t>
            </a:r>
          </a:p>
          <a:p>
            <a:pPr lvl="1"/>
            <a:r>
              <a:rPr lang="en-US" i="1" dirty="0"/>
              <a:t>INS</a:t>
            </a:r>
            <a:r>
              <a:rPr lang="en-US" dirty="0"/>
              <a:t> mutations</a:t>
            </a:r>
            <a:endParaRPr lang="en-US" i="1" dirty="0"/>
          </a:p>
          <a:p>
            <a:pPr lvl="1"/>
            <a:r>
              <a:rPr lang="en-US" i="1" dirty="0"/>
              <a:t>GCK </a:t>
            </a:r>
            <a:r>
              <a:rPr lang="en-US" dirty="0"/>
              <a:t>mutations</a:t>
            </a:r>
            <a:endParaRPr lang="en-US" i="1" dirty="0"/>
          </a:p>
          <a:p>
            <a:r>
              <a:rPr lang="en-US" dirty="0"/>
              <a:t>Early onset autoimmune diabetes</a:t>
            </a:r>
          </a:p>
          <a:p>
            <a:pPr lvl="1"/>
            <a:r>
              <a:rPr lang="en-US" i="1" dirty="0"/>
              <a:t>FOXP3, STAT3, LRBA</a:t>
            </a:r>
          </a:p>
          <a:p>
            <a:r>
              <a:rPr lang="en-US" dirty="0"/>
              <a:t>Syndromic - ~15 other genes identified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688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BEF20F-51CC-5B4E-BB30-B3C84B913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Genetic </a:t>
            </a:r>
            <a:r>
              <a:rPr lang="en-US" dirty="0" err="1"/>
              <a:t>Aetiology</a:t>
            </a:r>
            <a:r>
              <a:rPr lang="en-US" dirty="0"/>
              <a:t> NDM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CD2DE4E-177D-594B-9B5C-59E8B366C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8245" y="1690688"/>
            <a:ext cx="8604250" cy="502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160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7B89A0-FD65-564A-A7D2-C7F8BE103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6q24 Imprinting Defects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AF43588-543C-EF4D-81AF-F0A727718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Always cause transient disease</a:t>
            </a:r>
          </a:p>
          <a:p>
            <a:r>
              <a:rPr lang="en-US" dirty="0"/>
              <a:t>Maternally imprinted region so genes expressed paternal allele</a:t>
            </a:r>
          </a:p>
          <a:p>
            <a:r>
              <a:rPr lang="en-US" dirty="0"/>
              <a:t>Disease associated with overexpression of imprinted genes</a:t>
            </a:r>
          </a:p>
          <a:p>
            <a:pPr lvl="1"/>
            <a:r>
              <a:rPr lang="en-US" dirty="0"/>
              <a:t>Abnormal methylation of maternal allele</a:t>
            </a:r>
          </a:p>
          <a:p>
            <a:pPr lvl="1"/>
            <a:r>
              <a:rPr lang="en-US" dirty="0"/>
              <a:t>Paternal Uniparental </a:t>
            </a:r>
            <a:r>
              <a:rPr lang="en-US" dirty="0" err="1"/>
              <a:t>Disomy</a:t>
            </a:r>
            <a:r>
              <a:rPr lang="en-US" dirty="0"/>
              <a:t> of Chromosome 6</a:t>
            </a:r>
          </a:p>
          <a:p>
            <a:pPr lvl="1"/>
            <a:r>
              <a:rPr lang="en-US" dirty="0"/>
              <a:t>Unbalanced paternal duplication 6q24</a:t>
            </a:r>
          </a:p>
          <a:p>
            <a:pPr lvl="1"/>
            <a:endParaRPr lang="en-US" dirty="0"/>
          </a:p>
          <a:p>
            <a:r>
              <a:rPr lang="en-US" dirty="0"/>
              <a:t>Isolated defect or may occur as part of wider imprinting disorder</a:t>
            </a:r>
          </a:p>
        </p:txBody>
      </p:sp>
    </p:spTree>
    <p:extLst>
      <p:ext uri="{BB962C8B-B14F-4D97-AF65-F5344CB8AC3E}">
        <p14:creationId xmlns:p14="http://schemas.microsoft.com/office/powerpoint/2010/main" val="150601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A8568B-C3FF-D141-9BAA-C06C6289F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550"/>
            <a:ext cx="10515600" cy="1325563"/>
          </a:xfrm>
        </p:spPr>
        <p:txBody>
          <a:bodyPr/>
          <a:lstStyle/>
          <a:p>
            <a:r>
              <a:rPr lang="en-US" dirty="0"/>
              <a:t>6q24 Imprinting - Genetics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FC29033-CA49-0C44-82E3-25459A128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5196" y="1800692"/>
            <a:ext cx="2476500" cy="4838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BC91D68-B754-9444-AC46-5AA8C8A4A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735" y="1690688"/>
            <a:ext cx="2244863" cy="52181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29AFB69-F46D-2644-B17C-527AE0CF8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7502" y="1690688"/>
            <a:ext cx="2876033" cy="51673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0B72738-8566-9A47-B54C-101FEC3A4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14" y="1690688"/>
            <a:ext cx="2501821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830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F3316B-9E39-944E-A258-0B9F90BC0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6q24 Imprinting treatment and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96D8CE2-9D12-ED48-9599-93D8C35CD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in 1</a:t>
            </a:r>
            <a:r>
              <a:rPr lang="en-US" baseline="30000" dirty="0"/>
              <a:t>st</a:t>
            </a:r>
            <a:r>
              <a:rPr lang="en-US" dirty="0"/>
              <a:t> week of life </a:t>
            </a:r>
          </a:p>
          <a:p>
            <a:pPr lvl="1"/>
            <a:r>
              <a:rPr lang="en-US" dirty="0"/>
              <a:t>Severe IUGR</a:t>
            </a:r>
          </a:p>
          <a:p>
            <a:pPr lvl="1"/>
            <a:r>
              <a:rPr lang="en-US" dirty="0"/>
              <a:t>Non-</a:t>
            </a:r>
            <a:r>
              <a:rPr lang="en-US" dirty="0" err="1"/>
              <a:t>ketotic</a:t>
            </a:r>
            <a:r>
              <a:rPr lang="en-US" dirty="0"/>
              <a:t> </a:t>
            </a:r>
            <a:r>
              <a:rPr lang="en-US" dirty="0" err="1"/>
              <a:t>hyperglycaemia</a:t>
            </a:r>
            <a:endParaRPr lang="en-US" dirty="0"/>
          </a:p>
          <a:p>
            <a:r>
              <a:rPr lang="en-US" dirty="0"/>
              <a:t>Treatment is with insulin</a:t>
            </a:r>
          </a:p>
          <a:p>
            <a:r>
              <a:rPr lang="en-US" dirty="0"/>
              <a:t>Doses usually tapered rapidly majority off insulin by 12 weeks of life</a:t>
            </a:r>
          </a:p>
          <a:p>
            <a:r>
              <a:rPr lang="en-US" dirty="0"/>
              <a:t>50% relapse around puberty – present like early onset T2DM</a:t>
            </a:r>
          </a:p>
        </p:txBody>
      </p:sp>
    </p:spTree>
    <p:extLst>
      <p:ext uri="{BB962C8B-B14F-4D97-AF65-F5344CB8AC3E}">
        <p14:creationId xmlns:p14="http://schemas.microsoft.com/office/powerpoint/2010/main" val="7015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8E1C38-DC89-D343-95EF-EC4A53A43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49972"/>
            <a:ext cx="10515600" cy="1325563"/>
          </a:xfrm>
        </p:spPr>
        <p:txBody>
          <a:bodyPr/>
          <a:lstStyle/>
          <a:p>
            <a:r>
              <a:rPr lang="en-US" dirty="0"/>
              <a:t>ABCC8 and KCNJ11 mutations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="" xmlns:a16="http://schemas.microsoft.com/office/drawing/2014/main" id="{0AB77777-DE4D-5243-AC36-E3FBB92C7FA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35" y="1846282"/>
            <a:ext cx="5571565" cy="4028090"/>
          </a:xfrm>
        </p:spPr>
      </p:pic>
      <p:pic>
        <p:nvPicPr>
          <p:cNvPr id="13" name="Content Placeholder 12">
            <a:extLst>
              <a:ext uri="{FF2B5EF4-FFF2-40B4-BE49-F238E27FC236}">
                <a16:creationId xmlns="" xmlns:a16="http://schemas.microsoft.com/office/drawing/2014/main" id="{1C77DAF2-9D44-A549-87D6-1BAA4AC93B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5667" y="1962835"/>
            <a:ext cx="5571565" cy="3810231"/>
          </a:xfrm>
        </p:spPr>
      </p:pic>
    </p:spTree>
    <p:extLst>
      <p:ext uri="{BB962C8B-B14F-4D97-AF65-F5344CB8AC3E}">
        <p14:creationId xmlns:p14="http://schemas.microsoft.com/office/powerpoint/2010/main" val="2494032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759</Words>
  <Application>Microsoft Office PowerPoint</Application>
  <PresentationFormat>Custom</PresentationFormat>
  <Paragraphs>117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Neonatal Diabetes</vt:lpstr>
      <vt:lpstr>Neonatal Diabetes</vt:lpstr>
      <vt:lpstr>Birth Weight and Neonatal Diabetes</vt:lpstr>
      <vt:lpstr>NDM – Clinical and Genetic Classification</vt:lpstr>
      <vt:lpstr>Genetic Aetiology NDM</vt:lpstr>
      <vt:lpstr>6q24 Imprinting Defects</vt:lpstr>
      <vt:lpstr>6q24 Imprinting - Genetics</vt:lpstr>
      <vt:lpstr>6q24 Imprinting treatment and outcomes</vt:lpstr>
      <vt:lpstr>ABCC8 and KCNJ11 mutations</vt:lpstr>
      <vt:lpstr>ABCC8 and KCNJ11 NDM</vt:lpstr>
      <vt:lpstr>Sulphonylurea Treatment</vt:lpstr>
      <vt:lpstr>INS and GCK NDM</vt:lpstr>
      <vt:lpstr>IPEX syndrome</vt:lpstr>
      <vt:lpstr>Prematurity and Testing for Neonatal Diabetes</vt:lpstr>
      <vt:lpstr>Birth Weight in Premature Infants with Neonatal Diabetes and an Identified Mutation </vt:lpstr>
      <vt:lpstr>Genetic Testing - Practicalities</vt:lpstr>
      <vt:lpstr>PowerPoint Presentation</vt:lpstr>
      <vt:lpstr>Management - Insulin </vt:lpstr>
      <vt:lpstr>Breast feeding</vt:lpstr>
      <vt:lpstr>PowerPoint Presentation</vt:lpstr>
      <vt:lpstr>Closed loop in NICU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Neonatal Hyperglycaemi and Diabetes</dc:title>
  <dc:creator>Philip Murray</dc:creator>
  <cp:lastModifiedBy>Grothusen Ben (R0A) Manchester University NHS FT</cp:lastModifiedBy>
  <cp:revision>33</cp:revision>
  <dcterms:created xsi:type="dcterms:W3CDTF">2020-01-02T14:27:17Z</dcterms:created>
  <dcterms:modified xsi:type="dcterms:W3CDTF">2020-02-28T09:33:48Z</dcterms:modified>
</cp:coreProperties>
</file>