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258" r:id="rId3"/>
    <p:sldId id="265" r:id="rId4"/>
    <p:sldId id="266" r:id="rId5"/>
    <p:sldId id="276" r:id="rId6"/>
    <p:sldId id="269" r:id="rId7"/>
    <p:sldId id="298" r:id="rId8"/>
    <p:sldId id="310" r:id="rId9"/>
    <p:sldId id="322" r:id="rId10"/>
    <p:sldId id="283" r:id="rId11"/>
    <p:sldId id="284" r:id="rId12"/>
    <p:sldId id="275" r:id="rId13"/>
    <p:sldId id="539" r:id="rId14"/>
    <p:sldId id="540" r:id="rId15"/>
    <p:sldId id="541" r:id="rId16"/>
    <p:sldId id="542" r:id="rId17"/>
    <p:sldId id="285" r:id="rId18"/>
    <p:sldId id="286" r:id="rId19"/>
    <p:sldId id="313" r:id="rId20"/>
    <p:sldId id="306" r:id="rId21"/>
    <p:sldId id="534" r:id="rId22"/>
    <p:sldId id="535" r:id="rId23"/>
    <p:sldId id="536" r:id="rId24"/>
    <p:sldId id="289" r:id="rId25"/>
    <p:sldId id="316" r:id="rId26"/>
    <p:sldId id="537" r:id="rId27"/>
    <p:sldId id="538" r:id="rId28"/>
    <p:sldId id="323" r:id="rId29"/>
    <p:sldId id="325" r:id="rId30"/>
    <p:sldId id="326" r:id="rId31"/>
    <p:sldId id="327" r:id="rId32"/>
    <p:sldId id="330" r:id="rId33"/>
    <p:sldId id="261" r:id="rId34"/>
    <p:sldId id="328" r:id="rId35"/>
    <p:sldId id="329" r:id="rId36"/>
    <p:sldId id="267" r:id="rId37"/>
    <p:sldId id="294" r:id="rId3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DA7E87-0835-7647-84A4-5D80746185B4}" v="866" dt="2020-02-03T21:20:20.3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157" d="100"/>
          <a:sy n="157" d="100"/>
        </p:scale>
        <p:origin x="-294" y="-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ja Padidela" userId="d0c5b2a4-d9c6-4161-be48-f30624e61d48" providerId="ADAL" clId="{0BDA7E87-0835-7647-84A4-5D80746185B4}"/>
    <pc:docChg chg="undo custSel addSld delSld modSld sldOrd">
      <pc:chgData name="Raja Padidela" userId="d0c5b2a4-d9c6-4161-be48-f30624e61d48" providerId="ADAL" clId="{0BDA7E87-0835-7647-84A4-5D80746185B4}" dt="2020-02-03T21:20:20.397" v="1144"/>
      <pc:docMkLst>
        <pc:docMk/>
      </pc:docMkLst>
      <pc:sldChg chg="modSp">
        <pc:chgData name="Raja Padidela" userId="d0c5b2a4-d9c6-4161-be48-f30624e61d48" providerId="ADAL" clId="{0BDA7E87-0835-7647-84A4-5D80746185B4}" dt="2020-02-02T19:01:37.736" v="1040" actId="20577"/>
        <pc:sldMkLst>
          <pc:docMk/>
          <pc:sldMk cId="0" sldId="257"/>
        </pc:sldMkLst>
        <pc:spChg chg="mod">
          <ac:chgData name="Raja Padidela" userId="d0c5b2a4-d9c6-4161-be48-f30624e61d48" providerId="ADAL" clId="{0BDA7E87-0835-7647-84A4-5D80746185B4}" dt="2020-02-02T19:01:37.736" v="1040" actId="20577"/>
          <ac:spMkLst>
            <pc:docMk/>
            <pc:sldMk cId="0" sldId="257"/>
            <ac:spMk id="260116" creationId="{00000000-0000-0000-0000-000000000000}"/>
          </ac:spMkLst>
        </pc:spChg>
      </pc:sldChg>
      <pc:sldChg chg="modSp">
        <pc:chgData name="Raja Padidela" userId="d0c5b2a4-d9c6-4161-be48-f30624e61d48" providerId="ADAL" clId="{0BDA7E87-0835-7647-84A4-5D80746185B4}" dt="2020-02-02T18:32:38.851" v="978" actId="20577"/>
        <pc:sldMkLst>
          <pc:docMk/>
          <pc:sldMk cId="0" sldId="258"/>
        </pc:sldMkLst>
        <pc:spChg chg="mod">
          <ac:chgData name="Raja Padidela" userId="d0c5b2a4-d9c6-4161-be48-f30624e61d48" providerId="ADAL" clId="{0BDA7E87-0835-7647-84A4-5D80746185B4}" dt="2020-02-02T18:32:38.851" v="978" actId="20577"/>
          <ac:spMkLst>
            <pc:docMk/>
            <pc:sldMk cId="0" sldId="258"/>
            <ac:spMk id="112643" creationId="{00000000-0000-0000-0000-000000000000}"/>
          </ac:spMkLst>
        </pc:spChg>
      </pc:sldChg>
      <pc:sldChg chg="del">
        <pc:chgData name="Raja Padidela" userId="d0c5b2a4-d9c6-4161-be48-f30624e61d48" providerId="ADAL" clId="{0BDA7E87-0835-7647-84A4-5D80746185B4}" dt="2020-02-02T18:32:18.166" v="948" actId="2696"/>
        <pc:sldMkLst>
          <pc:docMk/>
          <pc:sldMk cId="0" sldId="259"/>
        </pc:sldMkLst>
      </pc:sldChg>
      <pc:sldChg chg="del">
        <pc:chgData name="Raja Padidela" userId="d0c5b2a4-d9c6-4161-be48-f30624e61d48" providerId="ADAL" clId="{0BDA7E87-0835-7647-84A4-5D80746185B4}" dt="2020-02-02T18:32:11.149" v="945" actId="2696"/>
        <pc:sldMkLst>
          <pc:docMk/>
          <pc:sldMk cId="0" sldId="260"/>
        </pc:sldMkLst>
      </pc:sldChg>
      <pc:sldChg chg="modSp">
        <pc:chgData name="Raja Padidela" userId="d0c5b2a4-d9c6-4161-be48-f30624e61d48" providerId="ADAL" clId="{0BDA7E87-0835-7647-84A4-5D80746185B4}" dt="2020-02-02T19:10:13.239" v="1079" actId="20577"/>
        <pc:sldMkLst>
          <pc:docMk/>
          <pc:sldMk cId="2385189069" sldId="261"/>
        </pc:sldMkLst>
        <pc:spChg chg="mod">
          <ac:chgData name="Raja Padidela" userId="d0c5b2a4-d9c6-4161-be48-f30624e61d48" providerId="ADAL" clId="{0BDA7E87-0835-7647-84A4-5D80746185B4}" dt="2020-02-02T19:09:56.015" v="1054" actId="20577"/>
          <ac:spMkLst>
            <pc:docMk/>
            <pc:sldMk cId="2385189069" sldId="261"/>
            <ac:spMk id="5" creationId="{00000000-0000-0000-0000-000000000000}"/>
          </ac:spMkLst>
        </pc:spChg>
        <pc:spChg chg="mod">
          <ac:chgData name="Raja Padidela" userId="d0c5b2a4-d9c6-4161-be48-f30624e61d48" providerId="ADAL" clId="{0BDA7E87-0835-7647-84A4-5D80746185B4}" dt="2020-02-02T19:10:13.239" v="1079" actId="20577"/>
          <ac:spMkLst>
            <pc:docMk/>
            <pc:sldMk cId="2385189069" sldId="261"/>
            <ac:spMk id="6" creationId="{00000000-0000-0000-0000-000000000000}"/>
          </ac:spMkLst>
        </pc:spChg>
      </pc:sldChg>
      <pc:sldChg chg="del">
        <pc:chgData name="Raja Padidela" userId="d0c5b2a4-d9c6-4161-be48-f30624e61d48" providerId="ADAL" clId="{0BDA7E87-0835-7647-84A4-5D80746185B4}" dt="2020-02-02T18:32:11.846" v="946" actId="2696"/>
        <pc:sldMkLst>
          <pc:docMk/>
          <pc:sldMk cId="0" sldId="263"/>
        </pc:sldMkLst>
      </pc:sldChg>
      <pc:sldChg chg="add">
        <pc:chgData name="Raja Padidela" userId="d0c5b2a4-d9c6-4161-be48-f30624e61d48" providerId="ADAL" clId="{0BDA7E87-0835-7647-84A4-5D80746185B4}" dt="2020-02-02T18:21:21.857" v="883"/>
        <pc:sldMkLst>
          <pc:docMk/>
          <pc:sldMk cId="899164092" sldId="275"/>
        </pc:sldMkLst>
      </pc:sldChg>
      <pc:sldChg chg="add">
        <pc:chgData name="Raja Padidela" userId="d0c5b2a4-d9c6-4161-be48-f30624e61d48" providerId="ADAL" clId="{0BDA7E87-0835-7647-84A4-5D80746185B4}" dt="2020-02-02T18:21:21.857" v="883"/>
        <pc:sldMkLst>
          <pc:docMk/>
          <pc:sldMk cId="3790651740" sldId="283"/>
        </pc:sldMkLst>
      </pc:sldChg>
      <pc:sldChg chg="modSp add">
        <pc:chgData name="Raja Padidela" userId="d0c5b2a4-d9c6-4161-be48-f30624e61d48" providerId="ADAL" clId="{0BDA7E87-0835-7647-84A4-5D80746185B4}" dt="2020-02-02T18:34:02.093" v="981" actId="20577"/>
        <pc:sldMkLst>
          <pc:docMk/>
          <pc:sldMk cId="3775139644" sldId="284"/>
        </pc:sldMkLst>
        <pc:spChg chg="mod">
          <ac:chgData name="Raja Padidela" userId="d0c5b2a4-d9c6-4161-be48-f30624e61d48" providerId="ADAL" clId="{0BDA7E87-0835-7647-84A4-5D80746185B4}" dt="2020-02-02T18:34:02.093" v="981" actId="20577"/>
          <ac:spMkLst>
            <pc:docMk/>
            <pc:sldMk cId="3775139644" sldId="284"/>
            <ac:spMk id="61443" creationId="{00000000-0000-0000-0000-000000000000}"/>
          </ac:spMkLst>
        </pc:spChg>
      </pc:sldChg>
      <pc:sldChg chg="modSp">
        <pc:chgData name="Raja Padidela" userId="d0c5b2a4-d9c6-4161-be48-f30624e61d48" providerId="ADAL" clId="{0BDA7E87-0835-7647-84A4-5D80746185B4}" dt="2020-02-02T18:21:51.987" v="885" actId="1076"/>
        <pc:sldMkLst>
          <pc:docMk/>
          <pc:sldMk cId="0" sldId="285"/>
        </pc:sldMkLst>
        <pc:spChg chg="mod">
          <ac:chgData name="Raja Padidela" userId="d0c5b2a4-d9c6-4161-be48-f30624e61d48" providerId="ADAL" clId="{0BDA7E87-0835-7647-84A4-5D80746185B4}" dt="2020-02-02T18:21:51.987" v="885" actId="1076"/>
          <ac:spMkLst>
            <pc:docMk/>
            <pc:sldMk cId="0" sldId="285"/>
            <ac:spMk id="3" creationId="{00000000-0000-0000-0000-000000000000}"/>
          </ac:spMkLst>
        </pc:spChg>
      </pc:sldChg>
      <pc:sldChg chg="modSp">
        <pc:chgData name="Raja Padidela" userId="d0c5b2a4-d9c6-4161-be48-f30624e61d48" providerId="ADAL" clId="{0BDA7E87-0835-7647-84A4-5D80746185B4}" dt="2020-02-02T18:23:17.783" v="899" actId="20577"/>
        <pc:sldMkLst>
          <pc:docMk/>
          <pc:sldMk cId="0" sldId="286"/>
        </pc:sldMkLst>
        <pc:spChg chg="mod">
          <ac:chgData name="Raja Padidela" userId="d0c5b2a4-d9c6-4161-be48-f30624e61d48" providerId="ADAL" clId="{0BDA7E87-0835-7647-84A4-5D80746185B4}" dt="2020-02-02T18:23:17.783" v="899" actId="20577"/>
          <ac:spMkLst>
            <pc:docMk/>
            <pc:sldMk cId="0" sldId="286"/>
            <ac:spMk id="63491" creationId="{00000000-0000-0000-0000-000000000000}"/>
          </ac:spMkLst>
        </pc:spChg>
      </pc:sldChg>
      <pc:sldChg chg="addSp modSp ord modAnim">
        <pc:chgData name="Raja Padidela" userId="d0c5b2a4-d9c6-4161-be48-f30624e61d48" providerId="ADAL" clId="{0BDA7E87-0835-7647-84A4-5D80746185B4}" dt="2020-02-02T18:25:07.372" v="911" actId="1076"/>
        <pc:sldMkLst>
          <pc:docMk/>
          <pc:sldMk cId="0" sldId="289"/>
        </pc:sldMkLst>
        <pc:spChg chg="add mod">
          <ac:chgData name="Raja Padidela" userId="d0c5b2a4-d9c6-4161-be48-f30624e61d48" providerId="ADAL" clId="{0BDA7E87-0835-7647-84A4-5D80746185B4}" dt="2020-02-02T18:25:07.372" v="911" actId="1076"/>
          <ac:spMkLst>
            <pc:docMk/>
            <pc:sldMk cId="0" sldId="289"/>
            <ac:spMk id="2" creationId="{D268B4DB-B529-3248-8F8C-B66D3BB2864C}"/>
          </ac:spMkLst>
        </pc:spChg>
        <pc:spChg chg="mod">
          <ac:chgData name="Raja Padidela" userId="d0c5b2a4-d9c6-4161-be48-f30624e61d48" providerId="ADAL" clId="{0BDA7E87-0835-7647-84A4-5D80746185B4}" dt="2020-02-02T18:24:57.531" v="910" actId="20577"/>
          <ac:spMkLst>
            <pc:docMk/>
            <pc:sldMk cId="0" sldId="289"/>
            <ac:spMk id="66562" creationId="{00000000-0000-0000-0000-000000000000}"/>
          </ac:spMkLst>
        </pc:spChg>
        <pc:spChg chg="mod">
          <ac:chgData name="Raja Padidela" userId="d0c5b2a4-d9c6-4161-be48-f30624e61d48" providerId="ADAL" clId="{0BDA7E87-0835-7647-84A4-5D80746185B4}" dt="2020-02-02T18:06:16.983" v="202" actId="1076"/>
          <ac:spMkLst>
            <pc:docMk/>
            <pc:sldMk cId="0" sldId="289"/>
            <ac:spMk id="66563" creationId="{00000000-0000-0000-0000-000000000000}"/>
          </ac:spMkLst>
        </pc:spChg>
      </pc:sldChg>
      <pc:sldChg chg="del">
        <pc:chgData name="Raja Padidela" userId="d0c5b2a4-d9c6-4161-be48-f30624e61d48" providerId="ADAL" clId="{0BDA7E87-0835-7647-84A4-5D80746185B4}" dt="2020-02-02T18:32:12.850" v="947" actId="2696"/>
        <pc:sldMkLst>
          <pc:docMk/>
          <pc:sldMk cId="0" sldId="296"/>
        </pc:sldMkLst>
      </pc:sldChg>
      <pc:sldChg chg="delSp delAnim">
        <pc:chgData name="Raja Padidela" userId="d0c5b2a4-d9c6-4161-be48-f30624e61d48" providerId="ADAL" clId="{0BDA7E87-0835-7647-84A4-5D80746185B4}" dt="2020-02-02T19:04:56.420" v="1043" actId="478"/>
        <pc:sldMkLst>
          <pc:docMk/>
          <pc:sldMk cId="0" sldId="298"/>
        </pc:sldMkLst>
        <pc:spChg chg="del">
          <ac:chgData name="Raja Padidela" userId="d0c5b2a4-d9c6-4161-be48-f30624e61d48" providerId="ADAL" clId="{0BDA7E87-0835-7647-84A4-5D80746185B4}" dt="2020-02-02T19:03:57.041" v="1041" actId="478"/>
          <ac:spMkLst>
            <pc:docMk/>
            <pc:sldMk cId="0" sldId="298"/>
            <ac:spMk id="47" creationId="{00000000-0000-0000-0000-000000000000}"/>
          </ac:spMkLst>
        </pc:spChg>
        <pc:spChg chg="del">
          <ac:chgData name="Raja Padidela" userId="d0c5b2a4-d9c6-4161-be48-f30624e61d48" providerId="ADAL" clId="{0BDA7E87-0835-7647-84A4-5D80746185B4}" dt="2020-02-02T19:04:56.420" v="1043" actId="478"/>
          <ac:spMkLst>
            <pc:docMk/>
            <pc:sldMk cId="0" sldId="298"/>
            <ac:spMk id="48" creationId="{00000000-0000-0000-0000-000000000000}"/>
          </ac:spMkLst>
        </pc:spChg>
        <pc:picChg chg="del">
          <ac:chgData name="Raja Padidela" userId="d0c5b2a4-d9c6-4161-be48-f30624e61d48" providerId="ADAL" clId="{0BDA7E87-0835-7647-84A4-5D80746185B4}" dt="2020-02-02T19:04:53.731" v="1042" actId="478"/>
          <ac:picMkLst>
            <pc:docMk/>
            <pc:sldMk cId="0" sldId="298"/>
            <ac:picMk id="59" creationId="{00000000-0000-0000-0000-000000000000}"/>
          </ac:picMkLst>
        </pc:picChg>
      </pc:sldChg>
      <pc:sldChg chg="addSp delSp addAnim delAnim modAnim">
        <pc:chgData name="Raja Padidela" userId="d0c5b2a4-d9c6-4161-be48-f30624e61d48" providerId="ADAL" clId="{0BDA7E87-0835-7647-84A4-5D80746185B4}" dt="2020-02-02T19:07:20.378" v="1044"/>
        <pc:sldMkLst>
          <pc:docMk/>
          <pc:sldMk cId="0" sldId="306"/>
        </pc:sldMkLst>
        <pc:spChg chg="add del">
          <ac:chgData name="Raja Padidela" userId="d0c5b2a4-d9c6-4161-be48-f30624e61d48" providerId="ADAL" clId="{0BDA7E87-0835-7647-84A4-5D80746185B4}" dt="2020-02-02T18:12:36.975" v="445" actId="478"/>
          <ac:spMkLst>
            <pc:docMk/>
            <pc:sldMk cId="0" sldId="306"/>
            <ac:spMk id="16" creationId="{00000000-0000-0000-0000-000000000000}"/>
          </ac:spMkLst>
        </pc:spChg>
      </pc:sldChg>
      <pc:sldChg chg="addSp modSp modAnim">
        <pc:chgData name="Raja Padidela" userId="d0c5b2a4-d9c6-4161-be48-f30624e61d48" providerId="ADAL" clId="{0BDA7E87-0835-7647-84A4-5D80746185B4}" dt="2020-02-03T21:20:20.397" v="1144"/>
        <pc:sldMkLst>
          <pc:docMk/>
          <pc:sldMk cId="0" sldId="313"/>
        </pc:sldMkLst>
        <pc:spChg chg="add mod">
          <ac:chgData name="Raja Padidela" userId="d0c5b2a4-d9c6-4161-be48-f30624e61d48" providerId="ADAL" clId="{0BDA7E87-0835-7647-84A4-5D80746185B4}" dt="2020-02-03T21:19:18.123" v="1132" actId="1582"/>
          <ac:spMkLst>
            <pc:docMk/>
            <pc:sldMk cId="0" sldId="313"/>
            <ac:spMk id="5" creationId="{FA82CAC0-74F5-CF4E-96B6-9F29FC5D4F1A}"/>
          </ac:spMkLst>
        </pc:spChg>
        <pc:spChg chg="add mod">
          <ac:chgData name="Raja Padidela" userId="d0c5b2a4-d9c6-4161-be48-f30624e61d48" providerId="ADAL" clId="{0BDA7E87-0835-7647-84A4-5D80746185B4}" dt="2020-02-03T21:20:03.923" v="1141" actId="14100"/>
          <ac:spMkLst>
            <pc:docMk/>
            <pc:sldMk cId="0" sldId="313"/>
            <ac:spMk id="6" creationId="{FF63C90A-1A62-D24C-AC8B-DF1D6029C4DA}"/>
          </ac:spMkLst>
        </pc:spChg>
        <pc:spChg chg="mod">
          <ac:chgData name="Raja Padidela" userId="d0c5b2a4-d9c6-4161-be48-f30624e61d48" providerId="ADAL" clId="{0BDA7E87-0835-7647-84A4-5D80746185B4}" dt="2020-02-03T21:18:06.001" v="1104" actId="113"/>
          <ac:spMkLst>
            <pc:docMk/>
            <pc:sldMk cId="0" sldId="313"/>
            <ac:spMk id="16" creationId="{00000000-0000-0000-0000-000000000000}"/>
          </ac:spMkLst>
        </pc:spChg>
        <pc:spChg chg="mod">
          <ac:chgData name="Raja Padidela" userId="d0c5b2a4-d9c6-4161-be48-f30624e61d48" providerId="ADAL" clId="{0BDA7E87-0835-7647-84A4-5D80746185B4}" dt="2020-02-03T21:18:02.801" v="1103" actId="113"/>
          <ac:spMkLst>
            <pc:docMk/>
            <pc:sldMk cId="0" sldId="313"/>
            <ac:spMk id="18" creationId="{00000000-0000-0000-0000-000000000000}"/>
          </ac:spMkLst>
        </pc:spChg>
        <pc:spChg chg="mod">
          <ac:chgData name="Raja Padidela" userId="d0c5b2a4-d9c6-4161-be48-f30624e61d48" providerId="ADAL" clId="{0BDA7E87-0835-7647-84A4-5D80746185B4}" dt="2020-02-03T21:17:59.100" v="1102" actId="113"/>
          <ac:spMkLst>
            <pc:docMk/>
            <pc:sldMk cId="0" sldId="313"/>
            <ac:spMk id="19" creationId="{00000000-0000-0000-0000-000000000000}"/>
          </ac:spMkLst>
        </pc:spChg>
        <pc:cxnChg chg="mod">
          <ac:chgData name="Raja Padidela" userId="d0c5b2a4-d9c6-4161-be48-f30624e61d48" providerId="ADAL" clId="{0BDA7E87-0835-7647-84A4-5D80746185B4}" dt="2020-02-03T21:18:11.770" v="1105" actId="14100"/>
          <ac:cxnSpMkLst>
            <pc:docMk/>
            <pc:sldMk cId="0" sldId="313"/>
            <ac:cxnSpMk id="47" creationId="{00000000-0000-0000-0000-000000000000}"/>
          </ac:cxnSpMkLst>
        </pc:cxnChg>
        <pc:cxnChg chg="mod">
          <ac:chgData name="Raja Padidela" userId="d0c5b2a4-d9c6-4161-be48-f30624e61d48" providerId="ADAL" clId="{0BDA7E87-0835-7647-84A4-5D80746185B4}" dt="2020-02-03T21:18:18.799" v="1107" actId="14100"/>
          <ac:cxnSpMkLst>
            <pc:docMk/>
            <pc:sldMk cId="0" sldId="313"/>
            <ac:cxnSpMk id="52" creationId="{00000000-0000-0000-0000-000000000000}"/>
          </ac:cxnSpMkLst>
        </pc:cxnChg>
        <pc:cxnChg chg="mod">
          <ac:chgData name="Raja Padidela" userId="d0c5b2a4-d9c6-4161-be48-f30624e61d48" providerId="ADAL" clId="{0BDA7E87-0835-7647-84A4-5D80746185B4}" dt="2020-02-03T21:18:15.716" v="1106" actId="14100"/>
          <ac:cxnSpMkLst>
            <pc:docMk/>
            <pc:sldMk cId="0" sldId="313"/>
            <ac:cxnSpMk id="53" creationId="{00000000-0000-0000-0000-000000000000}"/>
          </ac:cxnSpMkLst>
        </pc:cxnChg>
      </pc:sldChg>
      <pc:sldChg chg="modSp ord">
        <pc:chgData name="Raja Padidela" userId="d0c5b2a4-d9c6-4161-be48-f30624e61d48" providerId="ADAL" clId="{0BDA7E87-0835-7647-84A4-5D80746185B4}" dt="2020-02-02T18:26:08.092" v="943" actId="20577"/>
        <pc:sldMkLst>
          <pc:docMk/>
          <pc:sldMk cId="925264849" sldId="316"/>
        </pc:sldMkLst>
        <pc:spChg chg="mod">
          <ac:chgData name="Raja Padidela" userId="d0c5b2a4-d9c6-4161-be48-f30624e61d48" providerId="ADAL" clId="{0BDA7E87-0835-7647-84A4-5D80746185B4}" dt="2020-02-02T18:26:08.092" v="943" actId="20577"/>
          <ac:spMkLst>
            <pc:docMk/>
            <pc:sldMk cId="925264849" sldId="316"/>
            <ac:spMk id="3" creationId="{00000000-0000-0000-0000-000000000000}"/>
          </ac:spMkLst>
        </pc:spChg>
      </pc:sldChg>
      <pc:sldChg chg="del">
        <pc:chgData name="Raja Padidela" userId="d0c5b2a4-d9c6-4161-be48-f30624e61d48" providerId="ADAL" clId="{0BDA7E87-0835-7647-84A4-5D80746185B4}" dt="2020-02-02T18:26:57.486" v="944" actId="2696"/>
        <pc:sldMkLst>
          <pc:docMk/>
          <pc:sldMk cId="2977768883" sldId="320"/>
        </pc:sldMkLst>
      </pc:sldChg>
      <pc:sldChg chg="del ord">
        <pc:chgData name="Raja Padidela" userId="d0c5b2a4-d9c6-4161-be48-f30624e61d48" providerId="ADAL" clId="{0BDA7E87-0835-7647-84A4-5D80746185B4}" dt="2020-02-02T18:33:21.653" v="980" actId="2696"/>
        <pc:sldMkLst>
          <pc:docMk/>
          <pc:sldMk cId="3430383622" sldId="321"/>
        </pc:sldMkLst>
      </pc:sldChg>
      <pc:sldChg chg="modSp">
        <pc:chgData name="Raja Padidela" userId="d0c5b2a4-d9c6-4161-be48-f30624e61d48" providerId="ADAL" clId="{0BDA7E87-0835-7647-84A4-5D80746185B4}" dt="2020-02-03T21:10:23.805" v="1095" actId="114"/>
        <pc:sldMkLst>
          <pc:docMk/>
          <pc:sldMk cId="1860304595" sldId="322"/>
        </pc:sldMkLst>
        <pc:spChg chg="mod">
          <ac:chgData name="Raja Padidela" userId="d0c5b2a4-d9c6-4161-be48-f30624e61d48" providerId="ADAL" clId="{0BDA7E87-0835-7647-84A4-5D80746185B4}" dt="2020-02-03T21:10:23.805" v="1095" actId="114"/>
          <ac:spMkLst>
            <pc:docMk/>
            <pc:sldMk cId="1860304595" sldId="322"/>
            <ac:spMk id="2" creationId="{2F2893F8-4ED3-294A-9119-6FB0AD9B2622}"/>
          </ac:spMkLst>
        </pc:spChg>
      </pc:sldChg>
      <pc:sldChg chg="modSp">
        <pc:chgData name="Raja Padidela" userId="d0c5b2a4-d9c6-4161-be48-f30624e61d48" providerId="ADAL" clId="{0BDA7E87-0835-7647-84A4-5D80746185B4}" dt="2020-02-02T19:11:29.347" v="1084" actId="14100"/>
        <pc:sldMkLst>
          <pc:docMk/>
          <pc:sldMk cId="4271060383" sldId="323"/>
        </pc:sldMkLst>
        <pc:spChg chg="mod">
          <ac:chgData name="Raja Padidela" userId="d0c5b2a4-d9c6-4161-be48-f30624e61d48" providerId="ADAL" clId="{0BDA7E87-0835-7647-84A4-5D80746185B4}" dt="2020-02-02T19:11:29.347" v="1084" actId="14100"/>
          <ac:spMkLst>
            <pc:docMk/>
            <pc:sldMk cId="4271060383" sldId="323"/>
            <ac:spMk id="3" creationId="{00000000-0000-0000-0000-000000000000}"/>
          </ac:spMkLst>
        </pc:spChg>
      </pc:sldChg>
      <pc:sldChg chg="modSp">
        <pc:chgData name="Raja Padidela" userId="d0c5b2a4-d9c6-4161-be48-f30624e61d48" providerId="ADAL" clId="{0BDA7E87-0835-7647-84A4-5D80746185B4}" dt="2020-02-02T19:10:35.330" v="1081" actId="27636"/>
        <pc:sldMkLst>
          <pc:docMk/>
          <pc:sldMk cId="4046201951" sldId="328"/>
        </pc:sldMkLst>
        <pc:spChg chg="mod">
          <ac:chgData name="Raja Padidela" userId="d0c5b2a4-d9c6-4161-be48-f30624e61d48" providerId="ADAL" clId="{0BDA7E87-0835-7647-84A4-5D80746185B4}" dt="2020-02-02T19:10:35.330" v="1081" actId="27636"/>
          <ac:spMkLst>
            <pc:docMk/>
            <pc:sldMk cId="4046201951" sldId="328"/>
            <ac:spMk id="3" creationId="{00000000-0000-0000-0000-000000000000}"/>
          </ac:spMkLst>
        </pc:spChg>
      </pc:sldChg>
      <pc:sldChg chg="modSp ord">
        <pc:chgData name="Raja Padidela" userId="d0c5b2a4-d9c6-4161-be48-f30624e61d48" providerId="ADAL" clId="{0BDA7E87-0835-7647-84A4-5D80746185B4}" dt="2020-02-02T19:12:51.364" v="1094" actId="14100"/>
        <pc:sldMkLst>
          <pc:docMk/>
          <pc:sldMk cId="812740155" sldId="330"/>
        </pc:sldMkLst>
        <pc:spChg chg="mod">
          <ac:chgData name="Raja Padidela" userId="d0c5b2a4-d9c6-4161-be48-f30624e61d48" providerId="ADAL" clId="{0BDA7E87-0835-7647-84A4-5D80746185B4}" dt="2020-02-02T19:12:21.685" v="1089" actId="113"/>
          <ac:spMkLst>
            <pc:docMk/>
            <pc:sldMk cId="812740155" sldId="330"/>
            <ac:spMk id="16" creationId="{00000000-0000-0000-0000-000000000000}"/>
          </ac:spMkLst>
        </pc:spChg>
        <pc:spChg chg="mod">
          <ac:chgData name="Raja Padidela" userId="d0c5b2a4-d9c6-4161-be48-f30624e61d48" providerId="ADAL" clId="{0BDA7E87-0835-7647-84A4-5D80746185B4}" dt="2020-02-02T19:12:51.364" v="1094" actId="14100"/>
          <ac:spMkLst>
            <pc:docMk/>
            <pc:sldMk cId="812740155" sldId="330"/>
            <ac:spMk id="17" creationId="{00000000-0000-0000-0000-000000000000}"/>
          </ac:spMkLst>
        </pc:spChg>
        <pc:spChg chg="mod">
          <ac:chgData name="Raja Padidela" userId="d0c5b2a4-d9c6-4161-be48-f30624e61d48" providerId="ADAL" clId="{0BDA7E87-0835-7647-84A4-5D80746185B4}" dt="2020-02-02T19:12:30.051" v="1091" actId="27636"/>
          <ac:spMkLst>
            <pc:docMk/>
            <pc:sldMk cId="812740155" sldId="330"/>
            <ac:spMk id="29" creationId="{00000000-0000-0000-0000-000000000000}"/>
          </ac:spMkLst>
        </pc:spChg>
      </pc:sldChg>
      <pc:sldChg chg="del">
        <pc:chgData name="Raja Padidela" userId="d0c5b2a4-d9c6-4161-be48-f30624e61d48" providerId="ADAL" clId="{0BDA7E87-0835-7647-84A4-5D80746185B4}" dt="2020-02-02T18:08:01.581" v="253" actId="2696"/>
        <pc:sldMkLst>
          <pc:docMk/>
          <pc:sldMk cId="1724382061" sldId="533"/>
        </pc:sldMkLst>
      </pc:sldChg>
      <pc:sldChg chg="addSp modSp add ord">
        <pc:chgData name="Raja Padidela" userId="d0c5b2a4-d9c6-4161-be48-f30624e61d48" providerId="ADAL" clId="{0BDA7E87-0835-7647-84A4-5D80746185B4}" dt="2020-02-02T18:40:41.877" v="1002" actId="1076"/>
        <pc:sldMkLst>
          <pc:docMk/>
          <pc:sldMk cId="1356494255" sldId="534"/>
        </pc:sldMkLst>
        <pc:spChg chg="mod">
          <ac:chgData name="Raja Padidela" userId="d0c5b2a4-d9c6-4161-be48-f30624e61d48" providerId="ADAL" clId="{0BDA7E87-0835-7647-84A4-5D80746185B4}" dt="2020-02-02T17:59:32.023" v="81" actId="6549"/>
          <ac:spMkLst>
            <pc:docMk/>
            <pc:sldMk cId="1356494255" sldId="534"/>
            <ac:spMk id="2" creationId="{7E213548-66A5-DE4F-875B-72DF9D6F13E3}"/>
          </ac:spMkLst>
        </pc:spChg>
        <pc:spChg chg="mod">
          <ac:chgData name="Raja Padidela" userId="d0c5b2a4-d9c6-4161-be48-f30624e61d48" providerId="ADAL" clId="{0BDA7E87-0835-7647-84A4-5D80746185B4}" dt="2020-02-02T18:01:55.185" v="162" actId="14100"/>
          <ac:spMkLst>
            <pc:docMk/>
            <pc:sldMk cId="1356494255" sldId="534"/>
            <ac:spMk id="3" creationId="{D8CD70BE-66E4-0D4B-A338-507D82D0061E}"/>
          </ac:spMkLst>
        </pc:spChg>
        <pc:spChg chg="add mod">
          <ac:chgData name="Raja Padidela" userId="d0c5b2a4-d9c6-4161-be48-f30624e61d48" providerId="ADAL" clId="{0BDA7E87-0835-7647-84A4-5D80746185B4}" dt="2020-02-02T18:40:41.877" v="1002" actId="1076"/>
          <ac:spMkLst>
            <pc:docMk/>
            <pc:sldMk cId="1356494255" sldId="534"/>
            <ac:spMk id="5" creationId="{78728103-6E8E-E442-956C-65F4181E84B5}"/>
          </ac:spMkLst>
        </pc:spChg>
        <pc:picChg chg="add mod">
          <ac:chgData name="Raja Padidela" userId="d0c5b2a4-d9c6-4161-be48-f30624e61d48" providerId="ADAL" clId="{0BDA7E87-0835-7647-84A4-5D80746185B4}" dt="2020-02-02T18:01:24.088" v="122" actId="1076"/>
          <ac:picMkLst>
            <pc:docMk/>
            <pc:sldMk cId="1356494255" sldId="534"/>
            <ac:picMk id="4" creationId="{17623548-075D-B447-83A1-B9B08E540906}"/>
          </ac:picMkLst>
        </pc:picChg>
      </pc:sldChg>
      <pc:sldChg chg="addSp delSp modSp add delAnim modAnim">
        <pc:chgData name="Raja Padidela" userId="d0c5b2a4-d9c6-4161-be48-f30624e61d48" providerId="ADAL" clId="{0BDA7E87-0835-7647-84A4-5D80746185B4}" dt="2020-02-02T18:13:55.747" v="454" actId="478"/>
        <pc:sldMkLst>
          <pc:docMk/>
          <pc:sldMk cId="3166728072" sldId="535"/>
        </pc:sldMkLst>
        <pc:spChg chg="del">
          <ac:chgData name="Raja Padidela" userId="d0c5b2a4-d9c6-4161-be48-f30624e61d48" providerId="ADAL" clId="{0BDA7E87-0835-7647-84A4-5D80746185B4}" dt="2020-02-02T18:13:51.407" v="453" actId="478"/>
          <ac:spMkLst>
            <pc:docMk/>
            <pc:sldMk cId="3166728072" sldId="535"/>
            <ac:spMk id="2" creationId="{5DD6DBD7-5427-014B-B6B2-E2D4AE824C5B}"/>
          </ac:spMkLst>
        </pc:spChg>
        <pc:spChg chg="del">
          <ac:chgData name="Raja Padidela" userId="d0c5b2a4-d9c6-4161-be48-f30624e61d48" providerId="ADAL" clId="{0BDA7E87-0835-7647-84A4-5D80746185B4}" dt="2020-02-02T18:13:55.747" v="454" actId="478"/>
          <ac:spMkLst>
            <pc:docMk/>
            <pc:sldMk cId="3166728072" sldId="535"/>
            <ac:spMk id="3" creationId="{988D50AF-FD3A-4E48-8E3B-0E95115EBE91}"/>
          </ac:spMkLst>
        </pc:spChg>
        <pc:spChg chg="add mod">
          <ac:chgData name="Raja Padidela" userId="d0c5b2a4-d9c6-4161-be48-f30624e61d48" providerId="ADAL" clId="{0BDA7E87-0835-7647-84A4-5D80746185B4}" dt="2020-02-02T18:13:05.818" v="451" actId="113"/>
          <ac:spMkLst>
            <pc:docMk/>
            <pc:sldMk cId="3166728072" sldId="535"/>
            <ac:spMk id="13" creationId="{776051B1-AD97-7C4A-B52D-8C200B219E85}"/>
          </ac:spMkLst>
        </pc:spChg>
        <pc:spChg chg="mod">
          <ac:chgData name="Raja Padidela" userId="d0c5b2a4-d9c6-4161-be48-f30624e61d48" providerId="ADAL" clId="{0BDA7E87-0835-7647-84A4-5D80746185B4}" dt="2020-02-02T18:09:32.414" v="279" actId="20577"/>
          <ac:spMkLst>
            <pc:docMk/>
            <pc:sldMk cId="3166728072" sldId="535"/>
            <ac:spMk id="14" creationId="{00000000-0000-0000-0000-000000000000}"/>
          </ac:spMkLst>
        </pc:spChg>
        <pc:spChg chg="del">
          <ac:chgData name="Raja Padidela" userId="d0c5b2a4-d9c6-4161-be48-f30624e61d48" providerId="ADAL" clId="{0BDA7E87-0835-7647-84A4-5D80746185B4}" dt="2020-02-02T18:12:44.919" v="447" actId="478"/>
          <ac:spMkLst>
            <pc:docMk/>
            <pc:sldMk cId="3166728072" sldId="535"/>
            <ac:spMk id="16" creationId="{00000000-0000-0000-0000-000000000000}"/>
          </ac:spMkLst>
        </pc:spChg>
        <pc:spChg chg="del">
          <ac:chgData name="Raja Padidela" userId="d0c5b2a4-d9c6-4161-be48-f30624e61d48" providerId="ADAL" clId="{0BDA7E87-0835-7647-84A4-5D80746185B4}" dt="2020-02-02T18:12:49.675" v="449" actId="478"/>
          <ac:spMkLst>
            <pc:docMk/>
            <pc:sldMk cId="3166728072" sldId="535"/>
            <ac:spMk id="17" creationId="{00000000-0000-0000-0000-000000000000}"/>
          </ac:spMkLst>
        </pc:spChg>
        <pc:spChg chg="mod">
          <ac:chgData name="Raja Padidela" userId="d0c5b2a4-d9c6-4161-be48-f30624e61d48" providerId="ADAL" clId="{0BDA7E87-0835-7647-84A4-5D80746185B4}" dt="2020-02-02T18:13:32.121" v="452" actId="1076"/>
          <ac:spMkLst>
            <pc:docMk/>
            <pc:sldMk cId="3166728072" sldId="535"/>
            <ac:spMk id="27" creationId="{00000000-0000-0000-0000-000000000000}"/>
          </ac:spMkLst>
        </pc:spChg>
        <pc:spChg chg="mod">
          <ac:chgData name="Raja Padidela" userId="d0c5b2a4-d9c6-4161-be48-f30624e61d48" providerId="ADAL" clId="{0BDA7E87-0835-7647-84A4-5D80746185B4}" dt="2020-02-02T18:12:14.069" v="443" actId="27636"/>
          <ac:spMkLst>
            <pc:docMk/>
            <pc:sldMk cId="3166728072" sldId="535"/>
            <ac:spMk id="29" creationId="{00000000-0000-0000-0000-000000000000}"/>
          </ac:spMkLst>
        </pc:spChg>
        <pc:spChg chg="del">
          <ac:chgData name="Raja Padidela" userId="d0c5b2a4-d9c6-4161-be48-f30624e61d48" providerId="ADAL" clId="{0BDA7E87-0835-7647-84A4-5D80746185B4}" dt="2020-02-02T18:12:47.820" v="448" actId="478"/>
          <ac:spMkLst>
            <pc:docMk/>
            <pc:sldMk cId="3166728072" sldId="535"/>
            <ac:spMk id="44" creationId="{00000000-0000-0000-0000-000000000000}"/>
          </ac:spMkLst>
        </pc:spChg>
        <pc:spChg chg="mod">
          <ac:chgData name="Raja Padidela" userId="d0c5b2a4-d9c6-4161-be48-f30624e61d48" providerId="ADAL" clId="{0BDA7E87-0835-7647-84A4-5D80746185B4}" dt="2020-02-02T18:09:09.284" v="265" actId="20577"/>
          <ac:spMkLst>
            <pc:docMk/>
            <pc:sldMk cId="3166728072" sldId="535"/>
            <ac:spMk id="19458" creationId="{00000000-0000-0000-0000-000000000000}"/>
          </ac:spMkLst>
        </pc:spChg>
      </pc:sldChg>
      <pc:sldChg chg="modSp add modAnim">
        <pc:chgData name="Raja Padidela" userId="d0c5b2a4-d9c6-4161-be48-f30624e61d48" providerId="ADAL" clId="{0BDA7E87-0835-7647-84A4-5D80746185B4}" dt="2020-02-02T18:16:58.849" v="792" actId="20577"/>
        <pc:sldMkLst>
          <pc:docMk/>
          <pc:sldMk cId="848870313" sldId="536"/>
        </pc:sldMkLst>
        <pc:spChg chg="mod">
          <ac:chgData name="Raja Padidela" userId="d0c5b2a4-d9c6-4161-be48-f30624e61d48" providerId="ADAL" clId="{0BDA7E87-0835-7647-84A4-5D80746185B4}" dt="2020-02-02T18:14:24.581" v="492" actId="20577"/>
          <ac:spMkLst>
            <pc:docMk/>
            <pc:sldMk cId="848870313" sldId="536"/>
            <ac:spMk id="2" creationId="{26649920-69C3-3045-88A2-B479200CEF09}"/>
          </ac:spMkLst>
        </pc:spChg>
        <pc:spChg chg="mod">
          <ac:chgData name="Raja Padidela" userId="d0c5b2a4-d9c6-4161-be48-f30624e61d48" providerId="ADAL" clId="{0BDA7E87-0835-7647-84A4-5D80746185B4}" dt="2020-02-02T18:16:58.849" v="792" actId="20577"/>
          <ac:spMkLst>
            <pc:docMk/>
            <pc:sldMk cId="848870313" sldId="536"/>
            <ac:spMk id="3" creationId="{B18F3459-6086-0849-8306-29C33D394284}"/>
          </ac:spMkLst>
        </pc:spChg>
      </pc:sldChg>
      <pc:sldChg chg="addSp delSp modSp add">
        <pc:chgData name="Raja Padidela" userId="d0c5b2a4-d9c6-4161-be48-f30624e61d48" providerId="ADAL" clId="{0BDA7E87-0835-7647-84A4-5D80746185B4}" dt="2020-02-02T18:50:23.997" v="1038" actId="1076"/>
        <pc:sldMkLst>
          <pc:docMk/>
          <pc:sldMk cId="3303202279" sldId="537"/>
        </pc:sldMkLst>
        <pc:spChg chg="add del">
          <ac:chgData name="Raja Padidela" userId="d0c5b2a4-d9c6-4161-be48-f30624e61d48" providerId="ADAL" clId="{0BDA7E87-0835-7647-84A4-5D80746185B4}" dt="2020-02-02T18:43:47.626" v="1005" actId="478"/>
          <ac:spMkLst>
            <pc:docMk/>
            <pc:sldMk cId="3303202279" sldId="537"/>
            <ac:spMk id="2" creationId="{7061A57B-CC5B-E44D-81FF-44A328025274}"/>
          </ac:spMkLst>
        </pc:spChg>
        <pc:spChg chg="add mod">
          <ac:chgData name="Raja Padidela" userId="d0c5b2a4-d9c6-4161-be48-f30624e61d48" providerId="ADAL" clId="{0BDA7E87-0835-7647-84A4-5D80746185B4}" dt="2020-02-02T18:50:08.483" v="1036" actId="1076"/>
          <ac:spMkLst>
            <pc:docMk/>
            <pc:sldMk cId="3303202279" sldId="537"/>
            <ac:spMk id="4" creationId="{F0BDBF73-EBCF-2C4F-9C3B-2B6CB058C0B4}"/>
          </ac:spMkLst>
        </pc:spChg>
        <pc:spChg chg="add mod">
          <ac:chgData name="Raja Padidela" userId="d0c5b2a4-d9c6-4161-be48-f30624e61d48" providerId="ADAL" clId="{0BDA7E87-0835-7647-84A4-5D80746185B4}" dt="2020-02-02T18:50:23.997" v="1038" actId="1076"/>
          <ac:spMkLst>
            <pc:docMk/>
            <pc:sldMk cId="3303202279" sldId="537"/>
            <ac:spMk id="5" creationId="{7F318D69-EA59-FD41-A8CC-FD6BB70D33FB}"/>
          </ac:spMkLst>
        </pc:spChg>
        <pc:picChg chg="add mod">
          <ac:chgData name="Raja Padidela" userId="d0c5b2a4-d9c6-4161-be48-f30624e61d48" providerId="ADAL" clId="{0BDA7E87-0835-7647-84A4-5D80746185B4}" dt="2020-02-02T18:50:16.121" v="1037" actId="1076"/>
          <ac:picMkLst>
            <pc:docMk/>
            <pc:sldMk cId="3303202279" sldId="537"/>
            <ac:picMk id="3" creationId="{A2BDCDAD-4334-D442-89A4-6DA7EF691F7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17297-BD91-4DB7-9570-91793E6CAD15}" type="datetimeFigureOut">
              <a:rPr lang="en-GB" smtClean="0"/>
              <a:pPr/>
              <a:t>28/02/2020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C78D2-0522-47F9-A58A-B6C510853F2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77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18F302-6461-47F9-994E-13C358D7C468}" type="slidenum">
              <a:rPr lang="en-GB"/>
              <a:pPr/>
              <a:t>1</a:t>
            </a:fld>
            <a:endParaRPr lang="en-GB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18D9A2-3101-446B-8DC3-AC89A8E1B3A2}" type="slidenum">
              <a:rPr lang="en-GB">
                <a:solidFill>
                  <a:srgbClr val="C0504D"/>
                </a:solidFill>
              </a:rPr>
              <a:pPr/>
              <a:t>10</a:t>
            </a:fld>
            <a:endParaRPr lang="en-GB">
              <a:solidFill>
                <a:srgbClr val="C0504D"/>
              </a:solidFill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9573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CB4976-2696-4ABA-8E2E-911B21724488}" type="slidenum">
              <a:rPr lang="en-GB">
                <a:solidFill>
                  <a:srgbClr val="C0504D"/>
                </a:solidFill>
              </a:rPr>
              <a:pPr/>
              <a:t>11</a:t>
            </a:fld>
            <a:endParaRPr lang="en-GB">
              <a:solidFill>
                <a:srgbClr val="C0504D"/>
              </a:solidFill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7281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273FA2-7287-4324-A3D7-AD5CEACC9DDF}" type="slidenum">
              <a:rPr lang="en-GB">
                <a:solidFill>
                  <a:srgbClr val="C0504D"/>
                </a:solidFill>
              </a:rPr>
              <a:pPr/>
              <a:t>12</a:t>
            </a:fld>
            <a:endParaRPr lang="en-GB">
              <a:solidFill>
                <a:srgbClr val="C0504D"/>
              </a:solidFill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90624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D797DD-648D-47BD-9965-11EDD5EF34E7}" type="slidenum">
              <a:rPr lang="en-GB"/>
              <a:pPr/>
              <a:t>17</a:t>
            </a:fld>
            <a:endParaRPr lang="en-GB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1E4902-F441-4951-9A18-B1B62749E8AF}" type="slidenum">
              <a:rPr lang="en-GB"/>
              <a:pPr/>
              <a:t>18</a:t>
            </a:fld>
            <a:endParaRPr lang="en-GB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b="1">
              <a:ea typeface="ＭＳ Ｐゴシック" pitchFamily="34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B54255-A23A-4915-A630-3687F9652192}" type="slidenum">
              <a:rPr lang="en-GB" altLang="en-US" smtClean="0"/>
              <a:pPr/>
              <a:t>19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b="1">
              <a:ea typeface="ＭＳ Ｐゴシック" pitchFamily="34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354A2F-E5EC-4078-8889-4F825E8FB171}" type="slidenum">
              <a:rPr lang="en-GB" altLang="en-US" smtClean="0"/>
              <a:pPr/>
              <a:t>20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b="1">
              <a:ea typeface="ＭＳ Ｐゴシック" pitchFamily="34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354A2F-E5EC-4078-8889-4F825E8FB171}" type="slidenum">
              <a:rPr lang="en-GB" altLang="en-US" smtClean="0"/>
              <a:pPr/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2852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7C84CC-68BE-4FA5-BB9D-E2A82808B352}" type="slidenum">
              <a:rPr lang="en-GB"/>
              <a:pPr/>
              <a:t>24</a:t>
            </a:fld>
            <a:endParaRPr lang="en-GB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DE8CAB-55F6-4E38-8D2B-BCE87F12CCCE}" type="slidenum">
              <a:rPr lang="en-GB"/>
              <a:pPr/>
              <a:t>27</a:t>
            </a:fld>
            <a:endParaRPr lang="en-GB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5609BB-234E-43E7-9CD4-BEAF36EF7072}" type="slidenum">
              <a:rPr lang="en-GB"/>
              <a:pPr/>
              <a:t>2</a:t>
            </a:fld>
            <a:endParaRPr lang="en-GB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b="1">
              <a:ea typeface="ＭＳ Ｐゴシック" pitchFamily="34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354A2F-E5EC-4078-8889-4F825E8FB171}" type="slidenum">
              <a:rPr lang="en-GB" altLang="en-US" smtClean="0"/>
              <a:pPr/>
              <a:t>32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12000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DE8CAB-55F6-4E38-8D2B-BCE87F12CCCE}" type="slidenum">
              <a:rPr lang="en-GB"/>
              <a:pPr/>
              <a:t>37</a:t>
            </a:fld>
            <a:endParaRPr lang="en-GB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7B8D3B-CECC-48D1-B197-C7D6D4DC5C22}" type="slidenum">
              <a:rPr lang="en-GB">
                <a:solidFill>
                  <a:srgbClr val="C0504D"/>
                </a:solidFill>
              </a:rPr>
              <a:pPr/>
              <a:t>3</a:t>
            </a:fld>
            <a:endParaRPr lang="en-GB">
              <a:solidFill>
                <a:srgbClr val="C0504D"/>
              </a:solidFill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05611E-50A9-410F-A959-46D38188D421}" type="slidenum">
              <a:rPr lang="en-GB">
                <a:solidFill>
                  <a:srgbClr val="C0504D"/>
                </a:solidFill>
              </a:rPr>
              <a:pPr/>
              <a:t>4</a:t>
            </a:fld>
            <a:endParaRPr lang="en-GB">
              <a:solidFill>
                <a:srgbClr val="C0504D"/>
              </a:solidFill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E567B6-65B5-47AB-A25F-E43EDA6D48CE}" type="slidenum">
              <a:rPr lang="en-GB">
                <a:solidFill>
                  <a:srgbClr val="C0504D"/>
                </a:solidFill>
              </a:rPr>
              <a:pPr/>
              <a:t>5</a:t>
            </a:fld>
            <a:endParaRPr lang="en-GB">
              <a:solidFill>
                <a:srgbClr val="C0504D"/>
              </a:solidFill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5C0090-EF3D-40CF-BE7A-6EABEAE7898F}" type="slidenum">
              <a:rPr lang="en-GB">
                <a:solidFill>
                  <a:srgbClr val="C0504D"/>
                </a:solidFill>
              </a:rPr>
              <a:pPr/>
              <a:t>6</a:t>
            </a:fld>
            <a:endParaRPr lang="en-GB">
              <a:solidFill>
                <a:srgbClr val="C0504D"/>
              </a:solidFill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E567B6-65B5-47AB-A25F-E43EDA6D48CE}" type="slidenum">
              <a:rPr lang="en-GB">
                <a:solidFill>
                  <a:srgbClr val="C0504D"/>
                </a:solidFill>
              </a:rPr>
              <a:pPr/>
              <a:t>7</a:t>
            </a:fld>
            <a:endParaRPr lang="en-GB">
              <a:solidFill>
                <a:srgbClr val="C0504D"/>
              </a:solidFill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E567B6-65B5-47AB-A25F-E43EDA6D48CE}" type="slidenum">
              <a:rPr lang="en-GB">
                <a:solidFill>
                  <a:srgbClr val="C0504D"/>
                </a:solidFill>
              </a:rPr>
              <a:pPr/>
              <a:t>8</a:t>
            </a:fld>
            <a:endParaRPr lang="en-GB">
              <a:solidFill>
                <a:srgbClr val="C0504D"/>
              </a:solidFill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E567B6-65B5-47AB-A25F-E43EDA6D48CE}" type="slidenum">
              <a:rPr lang="en-GB">
                <a:solidFill>
                  <a:srgbClr val="C0504D"/>
                </a:solidFill>
              </a:rPr>
              <a:pPr/>
              <a:t>9</a:t>
            </a:fld>
            <a:endParaRPr lang="en-GB">
              <a:solidFill>
                <a:srgbClr val="C0504D"/>
              </a:solidFill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9976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16" name="Rectangle 20"/>
          <p:cNvSpPr>
            <a:spLocks noGrp="1" noChangeArrowheads="1"/>
          </p:cNvSpPr>
          <p:nvPr>
            <p:ph type="ctrTitle"/>
          </p:nvPr>
        </p:nvSpPr>
        <p:spPr>
          <a:xfrm>
            <a:off x="152400" y="186928"/>
            <a:ext cx="8750400" cy="1241822"/>
          </a:xfrm>
        </p:spPr>
        <p:txBody>
          <a:bodyPr anchor="b">
            <a:normAutofit fontScale="90000"/>
          </a:bodyPr>
          <a:lstStyle/>
          <a:p>
            <a:pPr>
              <a:defRPr/>
            </a:pPr>
            <a:r>
              <a:rPr lang="en-US" sz="4900" b="1" dirty="0">
                <a:ea typeface="ＭＳ Ｐゴシック" pitchFamily="34" charset="-128"/>
              </a:rPr>
              <a:t>An Approach to a </a:t>
            </a:r>
            <a:r>
              <a:rPr lang="en-US" sz="4900" dirty="0">
                <a:ea typeface="ＭＳ Ｐゴシック" pitchFamily="34" charset="-128"/>
              </a:rPr>
              <a:t>N</a:t>
            </a:r>
            <a:r>
              <a:rPr lang="en-US" sz="4900" b="1" dirty="0">
                <a:ea typeface="ＭＳ Ｐゴシック" pitchFamily="34" charset="-128"/>
              </a:rPr>
              <a:t>eonate with </a:t>
            </a:r>
            <a:br>
              <a:rPr lang="en-US" sz="4900" b="1" dirty="0">
                <a:ea typeface="ＭＳ Ｐゴシック" pitchFamily="34" charset="-128"/>
              </a:rPr>
            </a:br>
            <a:r>
              <a:rPr lang="en-US" sz="4900" b="1" dirty="0">
                <a:ea typeface="ＭＳ Ｐゴシック" pitchFamily="34" charset="-128"/>
              </a:rPr>
              <a:t>Hypo &amp; </a:t>
            </a:r>
            <a:r>
              <a:rPr lang="en-US" sz="4900" b="1" dirty="0" err="1">
                <a:ea typeface="ＭＳ Ｐゴシック" pitchFamily="34" charset="-128"/>
              </a:rPr>
              <a:t>Hypercalcaemia</a:t>
            </a:r>
            <a:r>
              <a:rPr lang="en-US" sz="4900" dirty="0">
                <a:ea typeface="ＭＳ Ｐゴシック" pitchFamily="34" charset="-128"/>
              </a:rPr>
              <a:t> </a:t>
            </a:r>
            <a:endParaRPr lang="en-GB" sz="3400" b="1" dirty="0">
              <a:ea typeface="ＭＳ Ｐゴシック" pitchFamily="34" charset="-128"/>
            </a:endParaRPr>
          </a:p>
        </p:txBody>
      </p:sp>
      <p:sp>
        <p:nvSpPr>
          <p:cNvPr id="260119" name="Rectangle 23"/>
          <p:cNvSpPr>
            <a:spLocks noChangeArrowheads="1"/>
          </p:cNvSpPr>
          <p:nvPr/>
        </p:nvSpPr>
        <p:spPr bwMode="auto">
          <a:xfrm>
            <a:off x="152400" y="3638550"/>
            <a:ext cx="8839199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None/>
              <a:defRPr/>
            </a:pPr>
            <a:r>
              <a:rPr lang="en-GB" sz="2400" b="1" i="0" dirty="0">
                <a:ea typeface="+mn-ea"/>
              </a:rPr>
              <a:t>Raja Padidela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None/>
              <a:defRPr/>
            </a:pPr>
            <a:r>
              <a:rPr lang="en-GB" sz="2400" b="1" i="0" dirty="0">
                <a:ea typeface="+mn-ea"/>
              </a:rPr>
              <a:t>Consultant</a:t>
            </a:r>
            <a:r>
              <a:rPr lang="it-IT" sz="2400" b="1" i="0" dirty="0">
                <a:ea typeface="+mn-ea"/>
              </a:rPr>
              <a:t> in Paediatric Endocrinology &amp; Metabolic Bone Diseases</a:t>
            </a:r>
            <a:endParaRPr lang="en-GB" sz="2400" b="1" i="0" dirty="0">
              <a:ea typeface="+mn-ea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None/>
              <a:defRPr/>
            </a:pPr>
            <a:r>
              <a:rPr lang="en-GB" sz="2400" b="1" i="0" dirty="0">
                <a:ea typeface="+mn-ea"/>
              </a:rPr>
              <a:t>Royal Manchester Children's Hospital </a:t>
            </a:r>
          </a:p>
        </p:txBody>
      </p:sp>
      <p:pic>
        <p:nvPicPr>
          <p:cNvPr id="33796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1581150"/>
            <a:ext cx="4788000" cy="2343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603957" y="438150"/>
            <a:ext cx="799112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FC0128"/>
              </a:buClr>
              <a:buSzPct val="90000"/>
              <a:buFont typeface="Wingdings" pitchFamily="2" charset="2"/>
              <a:buNone/>
            </a:pPr>
            <a:r>
              <a:rPr lang="en-GB" i="0" dirty="0">
                <a:solidFill>
                  <a:srgbClr val="FFFFFF"/>
                </a:solidFill>
                <a:cs typeface="Times New Roman" pitchFamily="18" charset="0"/>
              </a:rPr>
              <a:t> </a:t>
            </a:r>
            <a:endParaRPr lang="en-GB" sz="1200" i="0" dirty="0">
              <a:solidFill>
                <a:srgbClr val="FFFFFF"/>
              </a:solidFill>
              <a:cs typeface="Times New Roman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3200" i="0" dirty="0">
                <a:cs typeface="Times New Roman" pitchFamily="18" charset="0"/>
              </a:rPr>
              <a:t>Severe Symptomatic: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i="0" dirty="0">
                <a:cs typeface="Times New Roman" pitchFamily="18" charset="0"/>
              </a:rPr>
              <a:t>IV 10% Calcium </a:t>
            </a:r>
            <a:r>
              <a:rPr lang="en-GB" sz="2800" i="0" dirty="0" err="1">
                <a:cs typeface="Times New Roman" pitchFamily="18" charset="0"/>
              </a:rPr>
              <a:t>Gluconate</a:t>
            </a:r>
            <a:r>
              <a:rPr lang="en-GB" sz="2800" i="0" dirty="0">
                <a:cs typeface="Times New Roman" pitchFamily="18" charset="0"/>
              </a:rPr>
              <a:t> @ 0.11 mmol/kg    (0.5 </a:t>
            </a:r>
            <a:r>
              <a:rPr lang="en-GB" sz="2800" i="0" dirty="0" err="1">
                <a:cs typeface="Times New Roman" pitchFamily="18" charset="0"/>
              </a:rPr>
              <a:t>mls</a:t>
            </a:r>
            <a:r>
              <a:rPr lang="en-GB" sz="2800" i="0" dirty="0">
                <a:cs typeface="Times New Roman" pitchFamily="18" charset="0"/>
              </a:rPr>
              <a:t>/kg – max 20 </a:t>
            </a:r>
            <a:r>
              <a:rPr lang="en-GB" sz="2800" i="0" dirty="0" err="1">
                <a:cs typeface="Times New Roman" pitchFamily="18" charset="0"/>
              </a:rPr>
              <a:t>mls</a:t>
            </a:r>
            <a:r>
              <a:rPr lang="en-GB" sz="2800" i="0" dirty="0">
                <a:cs typeface="Times New Roman" pitchFamily="18" charset="0"/>
              </a:rPr>
              <a:t>) over 10 minutes</a:t>
            </a:r>
            <a:endParaRPr lang="en-GB" sz="800" i="0" dirty="0"/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i="0" dirty="0">
                <a:cs typeface="Times New Roman" pitchFamily="18" charset="0"/>
              </a:rPr>
              <a:t>Continuous IV infusion of Calcium </a:t>
            </a:r>
            <a:r>
              <a:rPr lang="en-GB" sz="2800" i="0" dirty="0" err="1">
                <a:cs typeface="Times New Roman" pitchFamily="18" charset="0"/>
              </a:rPr>
              <a:t>Gluconate</a:t>
            </a:r>
            <a:r>
              <a:rPr lang="en-GB" sz="2800" i="0" dirty="0">
                <a:cs typeface="Times New Roman" pitchFamily="18" charset="0"/>
              </a:rPr>
              <a:t> @ 0.1 mmol/kg (Max 8.8 </a:t>
            </a:r>
            <a:r>
              <a:rPr lang="en-GB" sz="2800" i="0" dirty="0" err="1">
                <a:cs typeface="Times New Roman" pitchFamily="18" charset="0"/>
              </a:rPr>
              <a:t>mmols</a:t>
            </a:r>
            <a:r>
              <a:rPr lang="en-GB" sz="2800" i="0" dirty="0">
                <a:cs typeface="Times New Roman" pitchFamily="18" charset="0"/>
              </a:rPr>
              <a:t>) over 24 hours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>
                <a:cs typeface="Times New Roman" pitchFamily="18" charset="0"/>
              </a:rPr>
              <a:t>Oral Calcium Supplements @ 0.2 mmol/kg (Max 10 </a:t>
            </a:r>
            <a:r>
              <a:rPr lang="en-GB" sz="3200" dirty="0" err="1">
                <a:cs typeface="Times New Roman" pitchFamily="18" charset="0"/>
              </a:rPr>
              <a:t>mmols</a:t>
            </a:r>
            <a:r>
              <a:rPr lang="en-GB" sz="3200" dirty="0">
                <a:cs typeface="Times New Roman" pitchFamily="18" charset="0"/>
              </a:rPr>
              <a:t> or 400 mg Ca) 4 x a day</a:t>
            </a:r>
            <a:endParaRPr lang="en-GB" sz="900" dirty="0"/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3200" i="0" dirty="0">
              <a:cs typeface="Times New Roman" pitchFamily="18" charset="0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endParaRPr lang="en-GB" sz="800" dirty="0">
              <a:cs typeface="Times New Roman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endParaRPr lang="en-GB" sz="1200" dirty="0">
              <a:cs typeface="Times New Roman" pitchFamily="18" charset="0"/>
            </a:endParaRP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-165101" y="-95250"/>
            <a:ext cx="9474201" cy="9233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GB" sz="5400" i="0" dirty="0"/>
              <a:t>Treatment of Hypocalcaemia</a:t>
            </a:r>
          </a:p>
        </p:txBody>
      </p:sp>
    </p:spTree>
    <p:extLst>
      <p:ext uri="{BB962C8B-B14F-4D97-AF65-F5344CB8AC3E}">
        <p14:creationId xmlns:p14="http://schemas.microsoft.com/office/powerpoint/2010/main" val="3790651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603956" y="519112"/>
            <a:ext cx="8054622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FC0128"/>
              </a:buClr>
              <a:buSzPct val="90000"/>
              <a:buFont typeface="Wingdings" pitchFamily="2" charset="2"/>
              <a:buNone/>
            </a:pPr>
            <a:r>
              <a:rPr lang="en-GB" i="0" dirty="0">
                <a:solidFill>
                  <a:srgbClr val="FFFFFF"/>
                </a:solidFill>
                <a:cs typeface="Times New Roman" pitchFamily="18" charset="0"/>
              </a:rPr>
              <a:t> 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2800" b="1" i="0" dirty="0">
                <a:cs typeface="Times New Roman" pitchFamily="18" charset="0"/>
              </a:rPr>
              <a:t>Aim to keep serum Ca between 2.0 to 2.2 mmol/l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2800" b="1" i="0" dirty="0">
                <a:cs typeface="Times New Roman" pitchFamily="18" charset="0"/>
              </a:rPr>
              <a:t>Oral Calcium supplements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2800" b="1" i="0" dirty="0">
                <a:cs typeface="Times New Roman" pitchFamily="18" charset="0"/>
              </a:rPr>
              <a:t>Active preparations of Vitamin D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b="1" dirty="0" err="1">
                <a:cs typeface="Times New Roman" pitchFamily="18" charset="0"/>
              </a:rPr>
              <a:t>Alfacalcidiol</a:t>
            </a:r>
            <a:r>
              <a:rPr lang="en-GB" sz="2800" b="1" dirty="0">
                <a:cs typeface="Times New Roman" pitchFamily="18" charset="0"/>
              </a:rPr>
              <a:t> @ 50 ng/kg (Max ~2µg/day)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2800" b="1" i="0" dirty="0">
                <a:cs typeface="Times New Roman" pitchFamily="18" charset="0"/>
              </a:rPr>
              <a:t>Monitoring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2800" b="1" dirty="0">
                <a:cs typeface="Times New Roman" pitchFamily="18" charset="0"/>
              </a:rPr>
              <a:t>Urine Ca/Cr (&lt;0.7)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2800" b="1" dirty="0">
                <a:cs typeface="Times New Roman" pitchFamily="18" charset="0"/>
              </a:rPr>
              <a:t>Renal Ultrasound Scan-yearly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0" y="141685"/>
            <a:ext cx="9144000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en-GB" sz="3400" b="1" i="0" dirty="0"/>
              <a:t>Treatment of Hypoparathyroidism</a:t>
            </a:r>
          </a:p>
        </p:txBody>
      </p:sp>
    </p:spTree>
    <p:extLst>
      <p:ext uri="{BB962C8B-B14F-4D97-AF65-F5344CB8AC3E}">
        <p14:creationId xmlns:p14="http://schemas.microsoft.com/office/powerpoint/2010/main" val="3775139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83634" y="357188"/>
            <a:ext cx="8384822" cy="1188244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en-GB" sz="4000" b="1" dirty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rPr>
              <a:t>Always measure serum Magnesium in a </a:t>
            </a:r>
            <a:r>
              <a:rPr lang="en-GB" sz="4000" b="1" dirty="0" err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rPr>
              <a:t>Hypocalcaemic</a:t>
            </a:r>
            <a:r>
              <a:rPr lang="en-GB" sz="4000" b="1" dirty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rPr>
              <a:t> Child !</a:t>
            </a:r>
            <a:r>
              <a:rPr lang="en-GB" sz="5400" b="1" dirty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rPr>
              <a:t> </a:t>
            </a:r>
          </a:p>
          <a:p>
            <a:pPr algn="l"/>
            <a:endParaRPr lang="en-GB" sz="5400" b="1" dirty="0">
              <a:solidFill>
                <a:srgbClr val="FFFF00"/>
              </a:solidFill>
              <a:latin typeface="Arial" pitchFamily="34" charset="0"/>
              <a:ea typeface="ＭＳ Ｐゴシック" pitchFamily="34" charset="-128"/>
            </a:endParaRPr>
          </a:p>
          <a:p>
            <a:pPr algn="l"/>
            <a:endParaRPr lang="en-GB" sz="5400" b="1" dirty="0">
              <a:solidFill>
                <a:srgbClr val="FFFF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17797" name="Rectangle 5"/>
          <p:cNvSpPr>
            <a:spLocks noChangeArrowheads="1"/>
          </p:cNvSpPr>
          <p:nvPr/>
        </p:nvSpPr>
        <p:spPr bwMode="auto">
          <a:xfrm>
            <a:off x="412046" y="1764298"/>
            <a:ext cx="8448323" cy="341632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en-GB" sz="4000" b="0" i="0" dirty="0"/>
              <a:t>Low serum magnesium concentration:</a:t>
            </a:r>
          </a:p>
          <a:p>
            <a:pPr algn="l">
              <a:buClr>
                <a:srgbClr val="FAFD00"/>
              </a:buClr>
              <a:buSzPct val="105000"/>
              <a:buFont typeface="Wingdings" pitchFamily="2" charset="2"/>
              <a:buChar char="§"/>
              <a:defRPr/>
            </a:pPr>
            <a:endParaRPr lang="en-GB" sz="3200" b="0" i="0" dirty="0"/>
          </a:p>
          <a:p>
            <a:pPr lvl="1" algn="l">
              <a:buSzPct val="105000"/>
              <a:buFont typeface="Wingdings" pitchFamily="2" charset="2"/>
              <a:buChar char="§"/>
              <a:defRPr/>
            </a:pPr>
            <a:r>
              <a:rPr lang="en-GB" sz="3600" b="0" i="0" dirty="0"/>
              <a:t> Impairs PTH secretion</a:t>
            </a:r>
          </a:p>
          <a:p>
            <a:pPr lvl="1" algn="l">
              <a:buClr>
                <a:srgbClr val="FAFD00"/>
              </a:buClr>
              <a:buSzPct val="105000"/>
              <a:buFont typeface="Wingdings" pitchFamily="2" charset="2"/>
              <a:buChar char="§"/>
              <a:defRPr/>
            </a:pPr>
            <a:endParaRPr lang="en-GB" sz="3600" b="0" i="0" dirty="0"/>
          </a:p>
          <a:p>
            <a:pPr lvl="1" algn="l">
              <a:buSzPct val="105000"/>
              <a:buFont typeface="Wingdings" pitchFamily="2" charset="2"/>
              <a:buChar char="§"/>
              <a:defRPr/>
            </a:pPr>
            <a:r>
              <a:rPr lang="en-GB" sz="3600" b="0" i="0" dirty="0"/>
              <a:t> Leads to resistance of the action of PTH </a:t>
            </a:r>
          </a:p>
          <a:p>
            <a:pPr lvl="1" algn="l">
              <a:buClr>
                <a:srgbClr val="FAFD00"/>
              </a:buClr>
              <a:buFont typeface="Wingdings" pitchFamily="2" charset="2"/>
              <a:buNone/>
              <a:defRPr/>
            </a:pPr>
            <a:r>
              <a:rPr lang="en-GB" sz="3600" b="0" i="0" dirty="0"/>
              <a:t>   (bone &amp; kidney)</a:t>
            </a:r>
            <a:r>
              <a:rPr lang="en-GB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9164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>
            <a:extLst>
              <a:ext uri="{FF2B5EF4-FFF2-40B4-BE49-F238E27FC236}">
                <a16:creationId xmlns="" xmlns:a16="http://schemas.microsoft.com/office/drawing/2014/main" id="{1C47C954-2AF0-AB41-A01A-0B710D15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1217613"/>
            <a:ext cx="809307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Text Box 3">
            <a:extLst>
              <a:ext uri="{FF2B5EF4-FFF2-40B4-BE49-F238E27FC236}">
                <a16:creationId xmlns="" xmlns:a16="http://schemas.microsoft.com/office/drawing/2014/main" id="{F4E92370-A1DD-D74C-8B66-737C2456B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65100" y="20638"/>
            <a:ext cx="9474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/>
              <a:t>Challenges of management of Hypoparathyroidism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54A3D33-D572-6E40-A7AF-9593AA682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876550"/>
            <a:ext cx="9382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IV Ca by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NICU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3BC2E26-1874-9F4D-BC3D-18F27544E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4046538"/>
            <a:ext cx="178593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IV Ca Continuous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Infusion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AC-0.6 µg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FAF77BA-0599-0143-91FA-07496877D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8175" y="1428750"/>
            <a:ext cx="1412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IV Ca Discont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AC-0.6 µg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1B027CC-7ABE-FA42-866B-F532B2CE5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2338" y="3027363"/>
            <a:ext cx="1028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AC:1.2µg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DCEA31F-EC0F-1C4A-BFAD-CFEE7699C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1038" y="4046538"/>
            <a:ext cx="1579562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IV Ca Cont Infu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Recomm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AC-1.2 µg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CAE445C-5640-C744-8CA9-D743A48EB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1217613"/>
            <a:ext cx="1922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AC:1.4µg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PO Ca:1mmol QDS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4D093F1-3D1C-6F43-8684-85110200E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4175" y="3914775"/>
            <a:ext cx="1922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Calcitriol:0.6µg BD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PO Ca:1mmol QDS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30D45D56-8D0B-A94C-84C7-7D34FE2D142B}"/>
              </a:ext>
            </a:extLst>
          </p:cNvPr>
          <p:cNvCxnSpPr/>
          <p:nvPr/>
        </p:nvCxnSpPr>
        <p:spPr>
          <a:xfrm flipV="1">
            <a:off x="2628900" y="3440113"/>
            <a:ext cx="625475" cy="5016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70FA37EB-DFE4-2848-9520-CDC376F792D0}"/>
              </a:ext>
            </a:extLst>
          </p:cNvPr>
          <p:cNvCxnSpPr/>
          <p:nvPr/>
        </p:nvCxnSpPr>
        <p:spPr>
          <a:xfrm flipV="1">
            <a:off x="3884613" y="2724150"/>
            <a:ext cx="92075" cy="3032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FC9BB1AF-CAA6-9A47-9A0F-E9E22BB23C27}"/>
              </a:ext>
            </a:extLst>
          </p:cNvPr>
          <p:cNvCxnSpPr>
            <a:cxnSpLocks/>
          </p:cNvCxnSpPr>
          <p:nvPr/>
        </p:nvCxnSpPr>
        <p:spPr>
          <a:xfrm flipH="1" flipV="1">
            <a:off x="4405313" y="3013075"/>
            <a:ext cx="876300" cy="9953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D77AF317-ABDB-6647-8538-95E8106B7589}"/>
              </a:ext>
            </a:extLst>
          </p:cNvPr>
          <p:cNvCxnSpPr/>
          <p:nvPr/>
        </p:nvCxnSpPr>
        <p:spPr>
          <a:xfrm flipH="1">
            <a:off x="6019800" y="1863725"/>
            <a:ext cx="228600" cy="3270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5C964A1C-C70E-574A-A4D0-32E05636F9E0}"/>
              </a:ext>
            </a:extLst>
          </p:cNvPr>
          <p:cNvCxnSpPr>
            <a:cxnSpLocks/>
          </p:cNvCxnSpPr>
          <p:nvPr/>
        </p:nvCxnSpPr>
        <p:spPr>
          <a:xfrm flipV="1">
            <a:off x="7519988" y="3027363"/>
            <a:ext cx="23812" cy="8397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23" name="TextBox 23">
            <a:extLst>
              <a:ext uri="{FF2B5EF4-FFF2-40B4-BE49-F238E27FC236}">
                <a16:creationId xmlns="" xmlns:a16="http://schemas.microsoft.com/office/drawing/2014/main" id="{9898B36B-E404-3841-A042-2C7A9544B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4324350"/>
            <a:ext cx="15890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PTH&lt;0.6pmol/l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Adj Ca: 1.2</a:t>
            </a:r>
          </a:p>
        </p:txBody>
      </p:sp>
    </p:spTree>
    <p:extLst>
      <p:ext uri="{BB962C8B-B14F-4D97-AF65-F5344CB8AC3E}">
        <p14:creationId xmlns:p14="http://schemas.microsoft.com/office/powerpoint/2010/main" val="95819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>
            <a:extLst>
              <a:ext uri="{FF2B5EF4-FFF2-40B4-BE49-F238E27FC236}">
                <a16:creationId xmlns="" xmlns:a16="http://schemas.microsoft.com/office/drawing/2014/main" id="{3DD3B8B5-ADE4-8E40-9A67-A98B3B30A0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Hypocalcaemia genetic panel</a:t>
            </a:r>
          </a:p>
        </p:txBody>
      </p:sp>
      <p:sp>
        <p:nvSpPr>
          <p:cNvPr id="44034" name="Content Placeholder 2">
            <a:extLst>
              <a:ext uri="{FF2B5EF4-FFF2-40B4-BE49-F238E27FC236}">
                <a16:creationId xmlns="" xmlns:a16="http://schemas.microsoft.com/office/drawing/2014/main" id="{C69094CB-5EBD-3846-8AA1-172CD0609FD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Negative for all genes on Oxford hypocalcaemia genetic panel</a:t>
            </a:r>
          </a:p>
        </p:txBody>
      </p:sp>
    </p:spTree>
    <p:extLst>
      <p:ext uri="{BB962C8B-B14F-4D97-AF65-F5344CB8AC3E}">
        <p14:creationId xmlns:p14="http://schemas.microsoft.com/office/powerpoint/2010/main" val="2106755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BE2A66A9-EF19-0B48-8F91-5431768880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76600" y="206375"/>
            <a:ext cx="5410200" cy="85725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Cause?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9FF6E920-FC74-D94D-B57A-9FAE70988FE3}"/>
              </a:ext>
            </a:extLst>
          </p:cNvPr>
          <p:cNvGrpSpPr>
            <a:grpSpLocks/>
          </p:cNvGrpSpPr>
          <p:nvPr/>
        </p:nvGrpSpPr>
        <p:grpSpPr bwMode="auto">
          <a:xfrm>
            <a:off x="755650" y="0"/>
            <a:ext cx="3216275" cy="5143500"/>
            <a:chOff x="2939546" y="0"/>
            <a:chExt cx="3216630" cy="5143500"/>
          </a:xfrm>
        </p:grpSpPr>
        <p:pic>
          <p:nvPicPr>
            <p:cNvPr id="45060" name="Picture 3">
              <a:extLst>
                <a:ext uri="{FF2B5EF4-FFF2-40B4-BE49-F238E27FC236}">
                  <a16:creationId xmlns="" xmlns:a16="http://schemas.microsoft.com/office/drawing/2014/main" id="{9C14282D-D175-EB4C-B7D4-CD70B7600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9546" y="0"/>
              <a:ext cx="321663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353D2F2B-7943-414C-90A2-43121B695D7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707981" y="4587875"/>
              <a:ext cx="71446" cy="7143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eaLnBrk="1" hangingPunct="1">
                <a:defRPr/>
              </a:pPr>
              <a:endParaRPr lang="en-US">
                <a:ln>
                  <a:solidFill>
                    <a:schemeClr val="tx1"/>
                  </a:solidFill>
                </a:ln>
                <a:latin typeface="+mn-lt"/>
                <a:ea typeface="+mn-ea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54336D5F-C84D-0E47-A9CD-B7563208179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707981" y="1779588"/>
              <a:ext cx="71446" cy="714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eaLnBrk="1" hangingPunct="1">
                <a:defRPr/>
              </a:pPr>
              <a:endParaRPr lang="en-US">
                <a:ln>
                  <a:solidFill>
                    <a:schemeClr val="tx1"/>
                  </a:solidFill>
                </a:ln>
                <a:latin typeface="+mn-lt"/>
                <a:ea typeface="+mn-ea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F341C7EA-05DE-1343-B1DE-4B82C6D35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2571750"/>
            <a:ext cx="5289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Parents consanguineous from Kuwait</a:t>
            </a:r>
          </a:p>
        </p:txBody>
      </p:sp>
    </p:spTree>
    <p:extLst>
      <p:ext uri="{BB962C8B-B14F-4D97-AF65-F5344CB8AC3E}">
        <p14:creationId xmlns:p14="http://schemas.microsoft.com/office/powerpoint/2010/main" val="504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>
            <a:extLst>
              <a:ext uri="{FF2B5EF4-FFF2-40B4-BE49-F238E27FC236}">
                <a16:creationId xmlns="" xmlns:a16="http://schemas.microsoft.com/office/drawing/2014/main" id="{EE373A38-B1CB-8545-A381-93D18A6330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Sanjad Sakati Syndrome</a:t>
            </a:r>
          </a:p>
        </p:txBody>
      </p:sp>
      <p:sp>
        <p:nvSpPr>
          <p:cNvPr id="46082" name="Content Placeholder 2">
            <a:extLst>
              <a:ext uri="{FF2B5EF4-FFF2-40B4-BE49-F238E27FC236}">
                <a16:creationId xmlns="" xmlns:a16="http://schemas.microsoft.com/office/drawing/2014/main" id="{CAF16E12-9531-8C40-BA1E-16A1F22D031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00150"/>
            <a:ext cx="8578850" cy="3394075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 Autosomal recessive </a:t>
            </a:r>
            <a:r>
              <a:rPr lang="en-US" altLang="en-US" i="1">
                <a:ea typeface="ＭＳ Ｐゴシック" panose="020B0600070205080204" pitchFamily="34" charset="-128"/>
              </a:rPr>
              <a:t>TBCE</a:t>
            </a:r>
            <a:r>
              <a:rPr lang="en-US" altLang="en-US">
                <a:ea typeface="ＭＳ Ｐゴシック" panose="020B0600070205080204" pitchFamily="34" charset="-128"/>
              </a:rPr>
              <a:t> gene mutation</a:t>
            </a:r>
          </a:p>
          <a:p>
            <a:pPr lvl="1"/>
            <a:r>
              <a:rPr lang="en-US" altLang="en-US">
                <a:ea typeface="Arial" panose="020B0604020202020204" pitchFamily="34" charset="0"/>
              </a:rPr>
              <a:t>12 bp in exon 3 of the gene (c.155-166del12)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Initially not covered in Oxford genetics panel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Oxford extended their services and included this in their panel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50396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ChangeArrowheads="1"/>
          </p:cNvSpPr>
          <p:nvPr/>
        </p:nvSpPr>
        <p:spPr bwMode="auto">
          <a:xfrm>
            <a:off x="1905000" y="285750"/>
            <a:ext cx="5265544" cy="1015663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6000" b="1" i="0" dirty="0" err="1"/>
              <a:t>Hypercalcaemia</a:t>
            </a:r>
            <a:endParaRPr lang="en-GB" sz="6000" b="1" i="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415714"/>
            <a:ext cx="8229600" cy="1600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Serum </a:t>
            </a:r>
            <a:r>
              <a:rPr kumimoji="0" lang="en-GB" sz="32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cCa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&gt;2.7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Rare compared to hypocalcaemia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61" name="Text Box 5"/>
          <p:cNvSpPr txBox="1">
            <a:spLocks noChangeArrowheads="1"/>
          </p:cNvSpPr>
          <p:nvPr/>
        </p:nvSpPr>
        <p:spPr bwMode="auto">
          <a:xfrm>
            <a:off x="859368" y="57150"/>
            <a:ext cx="7504289" cy="76944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4400" b="1" i="0" dirty="0">
                <a:cs typeface="Times New Roman" pitchFamily="18" charset="0"/>
              </a:rPr>
              <a:t>Symptoms of </a:t>
            </a:r>
            <a:r>
              <a:rPr lang="en-GB" sz="4400" b="1" i="0" dirty="0" err="1">
                <a:cs typeface="Times New Roman" pitchFamily="18" charset="0"/>
              </a:rPr>
              <a:t>Hypercalcaemia</a:t>
            </a:r>
            <a:endParaRPr lang="en-GB" sz="4400" b="1" i="0" dirty="0">
              <a:cs typeface="Times New Roman" pitchFamily="18" charset="0"/>
            </a:endParaRPr>
          </a:p>
        </p:txBody>
      </p:sp>
      <p:sp>
        <p:nvSpPr>
          <p:cNvPr id="63491" name="Rectangle 6"/>
          <p:cNvSpPr>
            <a:spLocks noChangeArrowheads="1"/>
          </p:cNvSpPr>
          <p:nvPr/>
        </p:nvSpPr>
        <p:spPr bwMode="auto">
          <a:xfrm>
            <a:off x="730956" y="742950"/>
            <a:ext cx="799253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en-GB" sz="800" i="0" dirty="0">
              <a:solidFill>
                <a:srgbClr val="FFFF00"/>
              </a:solidFill>
              <a:cs typeface="Times New Roman" pitchFamily="18" charset="0"/>
            </a:endParaRPr>
          </a:p>
          <a:p>
            <a:pPr marL="533400" indent="-533400" algn="l">
              <a:spcBef>
                <a:spcPct val="2000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US" sz="2800" i="0" dirty="0"/>
              <a:t>Gastrointestinal symptoms.</a:t>
            </a:r>
            <a:r>
              <a:rPr lang="en-US" sz="2800" b="0" i="0" dirty="0">
                <a:latin typeface="Times New Roman" pitchFamily="18" charset="0"/>
              </a:rPr>
              <a:t> </a:t>
            </a:r>
            <a:r>
              <a:rPr lang="en-US" sz="2800" b="0" i="0" dirty="0"/>
              <a:t>Poor feeding, vomiting &amp; weight loss </a:t>
            </a:r>
            <a:endParaRPr lang="en-GB" sz="3200" b="0" i="0" dirty="0">
              <a:cs typeface="Times New Roman" pitchFamily="18" charset="0"/>
            </a:endParaRPr>
          </a:p>
          <a:p>
            <a:pPr marL="533400" indent="-533400" algn="l">
              <a:spcBef>
                <a:spcPct val="2000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GB" sz="2800" i="0" dirty="0">
                <a:cs typeface="Times New Roman" pitchFamily="18" charset="0"/>
              </a:rPr>
              <a:t>Renal symptoms</a:t>
            </a:r>
            <a:r>
              <a:rPr lang="en-GB" sz="2800" b="0" i="0" dirty="0">
                <a:cs typeface="Times New Roman" pitchFamily="18" charset="0"/>
              </a:rPr>
              <a:t>.</a:t>
            </a:r>
            <a:r>
              <a:rPr lang="en-GB" sz="3200" b="0" i="0" dirty="0">
                <a:cs typeface="Times New Roman" pitchFamily="18" charset="0"/>
              </a:rPr>
              <a:t> </a:t>
            </a:r>
            <a:r>
              <a:rPr lang="en-GB" sz="2800" b="0" i="0" dirty="0">
                <a:cs typeface="Times New Roman" pitchFamily="18" charset="0"/>
              </a:rPr>
              <a:t>N</a:t>
            </a:r>
            <a:r>
              <a:rPr lang="en-US" sz="2800" b="0" i="0" dirty="0" err="1"/>
              <a:t>ephrogenic</a:t>
            </a:r>
            <a:r>
              <a:rPr lang="en-US" sz="2800" b="0" i="0" dirty="0"/>
              <a:t> diabetes like picture – dehydration. </a:t>
            </a:r>
            <a:r>
              <a:rPr lang="en-US" sz="2800" b="0" i="0" dirty="0" err="1"/>
              <a:t>Nephrocalcinosis</a:t>
            </a:r>
            <a:r>
              <a:rPr lang="en-US" sz="2800" b="0" i="0" dirty="0"/>
              <a:t>.</a:t>
            </a:r>
            <a:endParaRPr lang="en-GB" sz="2800" b="0" i="0" dirty="0">
              <a:cs typeface="Times New Roman" pitchFamily="18" charset="0"/>
            </a:endParaRPr>
          </a:p>
          <a:p>
            <a:pPr marL="533400" indent="-533400" algn="l">
              <a:spcBef>
                <a:spcPct val="2000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US" sz="2800" i="0" dirty="0"/>
              <a:t>CNS &amp; Musculoskeletal symptoms.</a:t>
            </a:r>
            <a:r>
              <a:rPr lang="en-US" sz="2800" b="0" i="0" dirty="0">
                <a:latin typeface="Times New Roman" pitchFamily="18" charset="0"/>
              </a:rPr>
              <a:t> </a:t>
            </a:r>
            <a:r>
              <a:rPr lang="en-US" sz="2800" b="0" i="0" dirty="0"/>
              <a:t>Lethargy &amp;  muscle weakness. </a:t>
            </a:r>
            <a:endParaRPr lang="en-US" sz="2800" b="0" i="0" dirty="0">
              <a:latin typeface="Times New Roman" pitchFamily="18" charset="0"/>
            </a:endParaRPr>
          </a:p>
          <a:p>
            <a:pPr marL="533400" indent="-533400" algn="l">
              <a:spcBef>
                <a:spcPct val="2000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US" sz="2800" i="0" dirty="0"/>
              <a:t>Cardiac effects.</a:t>
            </a:r>
            <a:r>
              <a:rPr lang="en-US" sz="2800" b="0" i="0" dirty="0">
                <a:latin typeface="Times New Roman" pitchFamily="18" charset="0"/>
              </a:rPr>
              <a:t> </a:t>
            </a:r>
            <a:r>
              <a:rPr lang="en-US" sz="2800" b="0" i="0" dirty="0"/>
              <a:t>Hypertension. Short QT interval</a:t>
            </a:r>
            <a:endParaRPr lang="en-GB" sz="2800" b="0" i="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51089" y="2381"/>
            <a:ext cx="8229600" cy="857250"/>
          </a:xfrm>
        </p:spPr>
        <p:txBody>
          <a:bodyPr/>
          <a:lstStyle/>
          <a:p>
            <a:r>
              <a:rPr lang="en-GB" altLang="en-US">
                <a:ea typeface="ＭＳ Ｐゴシック" pitchFamily="34" charset="-128"/>
              </a:rPr>
              <a:t>Approach to Hypercalcaemia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75945" y="897731"/>
            <a:ext cx="959556" cy="353939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i="0" dirty="0">
                <a:solidFill>
                  <a:schemeClr val="tx1"/>
                </a:solidFill>
                <a:latin typeface="+mn-lt"/>
              </a:rPr>
              <a:t>PTH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20534" y="1438275"/>
            <a:ext cx="1663700" cy="353939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i="0" dirty="0">
                <a:solidFill>
                  <a:schemeClr val="tx1"/>
                </a:solidFill>
                <a:latin typeface="+mn-lt"/>
              </a:rPr>
              <a:t>Normal PTH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7456" y="1438275"/>
            <a:ext cx="1663700" cy="353939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i="0" dirty="0">
                <a:solidFill>
                  <a:schemeClr val="tx1"/>
                </a:solidFill>
                <a:latin typeface="+mn-lt"/>
              </a:rPr>
              <a:t>High PTH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47933" y="1437085"/>
            <a:ext cx="1665111" cy="353939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i="0" dirty="0">
                <a:solidFill>
                  <a:schemeClr val="tx1"/>
                </a:solidFill>
                <a:latin typeface="+mn-lt"/>
              </a:rPr>
              <a:t>Low PTH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3634" y="1962150"/>
            <a:ext cx="2496255" cy="630938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b="1" i="0" dirty="0">
                <a:solidFill>
                  <a:schemeClr val="tx1"/>
                </a:solidFill>
                <a:latin typeface="+mn-lt"/>
              </a:rPr>
              <a:t>Primary hyperparathyroidism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4301" y="2800350"/>
            <a:ext cx="2815166" cy="1769711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marL="238115" indent="-238115">
              <a:buFontTx/>
              <a:buChar char="-"/>
              <a:defRPr/>
            </a:pPr>
            <a:r>
              <a:rPr lang="en-GB" sz="1500" dirty="0"/>
              <a:t>Neonatal Severe Primary  </a:t>
            </a:r>
          </a:p>
          <a:p>
            <a:pPr>
              <a:defRPr/>
            </a:pPr>
            <a:r>
              <a:rPr lang="en-GB" sz="1500" dirty="0"/>
              <a:t>     Hyperparathyroidism </a:t>
            </a:r>
            <a:r>
              <a:rPr lang="en-GB" sz="1200" dirty="0">
                <a:latin typeface="Arial" charset="0"/>
              </a:rPr>
              <a:t>(AR </a:t>
            </a:r>
          </a:p>
          <a:p>
            <a:pPr>
              <a:defRPr/>
            </a:pPr>
            <a:r>
              <a:rPr lang="en-GB" sz="1200" dirty="0">
                <a:latin typeface="Arial" charset="0"/>
              </a:rPr>
              <a:t>      inactivating mutations </a:t>
            </a:r>
          </a:p>
          <a:p>
            <a:pPr>
              <a:defRPr/>
            </a:pPr>
            <a:r>
              <a:rPr lang="en-GB" sz="1200" dirty="0">
                <a:latin typeface="Arial" charset="0"/>
              </a:rPr>
              <a:t>      of the </a:t>
            </a:r>
            <a:r>
              <a:rPr lang="en-GB" sz="1200" dirty="0" err="1">
                <a:latin typeface="Arial" charset="0"/>
              </a:rPr>
              <a:t>CaSR</a:t>
            </a:r>
            <a:r>
              <a:rPr lang="en-GB" sz="1200" dirty="0">
                <a:latin typeface="Arial" charset="0"/>
              </a:rPr>
              <a:t>) </a:t>
            </a:r>
          </a:p>
          <a:p>
            <a:r>
              <a:rPr lang="en-GB" sz="1200" dirty="0">
                <a:latin typeface="Arial" charset="0"/>
              </a:rPr>
              <a:t>- </a:t>
            </a:r>
            <a:r>
              <a:rPr lang="en-GB" sz="1400" dirty="0"/>
              <a:t>Neonatal Hyperparathyroidism, a variant of FHH when heterozygous</a:t>
            </a:r>
          </a:p>
          <a:p>
            <a:r>
              <a:rPr lang="en-GB" sz="1400" dirty="0"/>
              <a:t>inactivating mutation of CASR is paternally inherited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00212" y="2085975"/>
            <a:ext cx="2741788" cy="1031047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b="1" i="0" dirty="0">
                <a:solidFill>
                  <a:schemeClr val="tx1"/>
                </a:solidFill>
                <a:latin typeface="+mn-lt"/>
              </a:rPr>
              <a:t>Familial </a:t>
            </a:r>
            <a:r>
              <a:rPr lang="en-GB" b="1" i="0" dirty="0" err="1">
                <a:solidFill>
                  <a:schemeClr val="tx1"/>
                </a:solidFill>
                <a:latin typeface="+mn-lt"/>
              </a:rPr>
              <a:t>Hypocalciuric</a:t>
            </a:r>
            <a:r>
              <a:rPr lang="en-GB" b="1" i="0" dirty="0">
                <a:solidFill>
                  <a:schemeClr val="tx1"/>
                </a:solidFill>
                <a:latin typeface="+mn-lt"/>
              </a:rPr>
              <a:t> Hypercalcaemia</a:t>
            </a:r>
          </a:p>
          <a:p>
            <a:pPr algn="ctr">
              <a:defRPr/>
            </a:pPr>
            <a:r>
              <a:rPr lang="en-GB" sz="1300" dirty="0">
                <a:latin typeface="Arial" charset="0"/>
              </a:rPr>
              <a:t>(inactivating mutations of the </a:t>
            </a:r>
            <a:r>
              <a:rPr lang="en-GB" sz="1300" dirty="0" err="1">
                <a:latin typeface="Arial" charset="0"/>
              </a:rPr>
              <a:t>CaSR</a:t>
            </a:r>
            <a:r>
              <a:rPr lang="en-GB" sz="1300" dirty="0">
                <a:latin typeface="Arial" charset="0"/>
              </a:rPr>
              <a:t>)</a:t>
            </a:r>
            <a:endParaRPr lang="en-GB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25445" y="2089547"/>
            <a:ext cx="2971800" cy="1508101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>
              <a:defRPr/>
            </a:pPr>
            <a:r>
              <a:rPr lang="en-GB" b="1" dirty="0"/>
              <a:t>Increased 1,25(OH)D2 synthesis</a:t>
            </a:r>
          </a:p>
          <a:p>
            <a:pPr>
              <a:defRPr/>
            </a:pPr>
            <a:r>
              <a:rPr lang="en-GB" dirty="0"/>
              <a:t>- Subcutaneous fat necrosis</a:t>
            </a:r>
          </a:p>
          <a:p>
            <a:pPr>
              <a:defRPr/>
            </a:pPr>
            <a:r>
              <a:rPr lang="en-GB" dirty="0"/>
              <a:t>- Vitamin D toxicity</a:t>
            </a:r>
          </a:p>
          <a:p>
            <a:pPr>
              <a:defRPr/>
            </a:pPr>
            <a:r>
              <a:rPr lang="en-GB" dirty="0"/>
              <a:t>- Breast Fed Infants</a:t>
            </a:r>
          </a:p>
          <a:p>
            <a:pPr>
              <a:defRPr/>
            </a:pPr>
            <a:endParaRPr lang="en-GB" sz="300" dirty="0"/>
          </a:p>
        </p:txBody>
      </p:sp>
      <p:sp>
        <p:nvSpPr>
          <p:cNvPr id="20" name="TextBox 19"/>
          <p:cNvSpPr txBox="1"/>
          <p:nvPr/>
        </p:nvSpPr>
        <p:spPr>
          <a:xfrm>
            <a:off x="3227212" y="3923110"/>
            <a:ext cx="1825978" cy="53860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mpd="thickThin">
            <a:solidFill>
              <a:schemeClr val="tx1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sz="1500" dirty="0"/>
              <a:t>Increased </a:t>
            </a:r>
          </a:p>
          <a:p>
            <a:pPr algn="ctr">
              <a:defRPr/>
            </a:pPr>
            <a:r>
              <a:rPr lang="en-GB" sz="1500" dirty="0"/>
              <a:t>urinary calcium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28623" y="3221832"/>
            <a:ext cx="1471789" cy="53860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mpd="thickThin">
            <a:solidFill>
              <a:schemeClr val="tx1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sz="1500" dirty="0"/>
              <a:t>Decreased </a:t>
            </a:r>
          </a:p>
          <a:p>
            <a:pPr algn="ctr">
              <a:defRPr/>
            </a:pPr>
            <a:r>
              <a:rPr lang="en-GB" sz="1500" dirty="0"/>
              <a:t>urinary calcium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53190" y="4351735"/>
            <a:ext cx="1694744" cy="53860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mpd="thickThin">
            <a:solidFill>
              <a:schemeClr val="tx1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sz="1500" dirty="0"/>
              <a:t>Increased calcium absorption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76345" y="4355307"/>
            <a:ext cx="2047522" cy="53860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mpd="thickThin">
            <a:solidFill>
              <a:schemeClr val="tx1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sz="1500" dirty="0"/>
              <a:t>Increased 1,25(OH)D2 synthesis</a:t>
            </a:r>
          </a:p>
        </p:txBody>
      </p:sp>
      <p:sp>
        <p:nvSpPr>
          <p:cNvPr id="25" name="Down Arrow 24"/>
          <p:cNvSpPr/>
          <p:nvPr/>
        </p:nvSpPr>
        <p:spPr>
          <a:xfrm>
            <a:off x="4059767" y="1275160"/>
            <a:ext cx="191911" cy="165497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Down Arrow 26"/>
          <p:cNvSpPr/>
          <p:nvPr/>
        </p:nvSpPr>
        <p:spPr>
          <a:xfrm rot="4707084">
            <a:off x="2445059" y="290293"/>
            <a:ext cx="216694" cy="1717322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Down Arrow 27"/>
          <p:cNvSpPr/>
          <p:nvPr/>
        </p:nvSpPr>
        <p:spPr>
          <a:xfrm rot="16935219">
            <a:off x="5733544" y="298032"/>
            <a:ext cx="215503" cy="1717322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590800" y="3333750"/>
            <a:ext cx="547511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1" idx="3"/>
          </p:cNvCxnSpPr>
          <p:nvPr/>
        </p:nvCxnSpPr>
        <p:spPr>
          <a:xfrm flipH="1">
            <a:off x="4700412" y="3108721"/>
            <a:ext cx="176388" cy="38241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own Arrow 42"/>
          <p:cNvSpPr/>
          <p:nvPr/>
        </p:nvSpPr>
        <p:spPr>
          <a:xfrm>
            <a:off x="1371600" y="1808560"/>
            <a:ext cx="191911" cy="165497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4" name="Down Arrow 43"/>
          <p:cNvSpPr/>
          <p:nvPr/>
        </p:nvSpPr>
        <p:spPr>
          <a:xfrm>
            <a:off x="1388533" y="2634853"/>
            <a:ext cx="191911" cy="165497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5" name="Down Arrow 44"/>
          <p:cNvSpPr/>
          <p:nvPr/>
        </p:nvSpPr>
        <p:spPr>
          <a:xfrm>
            <a:off x="4140201" y="1812132"/>
            <a:ext cx="127000" cy="226218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6" name="Down Arrow 45"/>
          <p:cNvSpPr/>
          <p:nvPr/>
        </p:nvSpPr>
        <p:spPr>
          <a:xfrm>
            <a:off x="7460545" y="1812132"/>
            <a:ext cx="191911" cy="165497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H="1">
            <a:off x="5084235" y="3597648"/>
            <a:ext cx="1130300" cy="513581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cxnSpLocks/>
          </p:cNvCxnSpPr>
          <p:nvPr/>
        </p:nvCxnSpPr>
        <p:spPr>
          <a:xfrm>
            <a:off x="6934200" y="3609554"/>
            <a:ext cx="526345" cy="7017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cxnSpLocks/>
          </p:cNvCxnSpPr>
          <p:nvPr/>
        </p:nvCxnSpPr>
        <p:spPr>
          <a:xfrm flipH="1">
            <a:off x="6235702" y="3597648"/>
            <a:ext cx="698498" cy="7017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A82CAC0-74F5-CF4E-96B6-9F29FC5D4F1A}"/>
              </a:ext>
            </a:extLst>
          </p:cNvPr>
          <p:cNvSpPr txBox="1"/>
          <p:nvPr/>
        </p:nvSpPr>
        <p:spPr>
          <a:xfrm>
            <a:off x="2648882" y="4641796"/>
            <a:ext cx="2305952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Nephrocalcinosis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xmlns="" id="{FF63C90A-1A62-D24C-AC8B-DF1D6029C4DA}"/>
              </a:ext>
            </a:extLst>
          </p:cNvPr>
          <p:cNvSpPr/>
          <p:nvPr/>
        </p:nvSpPr>
        <p:spPr>
          <a:xfrm rot="10800000" flipV="1">
            <a:off x="3553757" y="4438383"/>
            <a:ext cx="302600" cy="2034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8" grpId="0" animBg="1"/>
      <p:bldP spid="45" grpId="0" animBg="1"/>
      <p:bldP spid="46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133" y="1428749"/>
            <a:ext cx="8542867" cy="3124201"/>
          </a:xfrm>
        </p:spPr>
        <p:txBody>
          <a:bodyPr>
            <a:normAutofit/>
          </a:bodyPr>
          <a:lstStyle/>
          <a:p>
            <a:pPr>
              <a:buSzTx/>
              <a:buFont typeface="Symbol" pitchFamily="18" charset="2"/>
              <a:buNone/>
              <a:defRPr/>
            </a:pPr>
            <a:endParaRPr lang="en-GB" sz="2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  <a:p>
            <a:pPr>
              <a:buSzPct val="90000"/>
              <a:buFont typeface="Wingdings" pitchFamily="2" charset="2"/>
              <a:buChar char="§"/>
              <a:defRPr/>
            </a:pPr>
            <a:r>
              <a:rPr lang="en-GB" b="1" dirty="0" smtClean="0">
                <a:latin typeface="Arial" pitchFamily="34" charset="0"/>
              </a:rPr>
              <a:t>An </a:t>
            </a:r>
            <a:r>
              <a:rPr lang="en-GB" b="1" dirty="0">
                <a:latin typeface="Arial" pitchFamily="34" charset="0"/>
              </a:rPr>
              <a:t>approach </a:t>
            </a:r>
            <a:r>
              <a:rPr lang="en-GB" b="1" dirty="0" smtClean="0">
                <a:latin typeface="Arial" pitchFamily="34" charset="0"/>
              </a:rPr>
              <a:t>to &amp; management of </a:t>
            </a:r>
            <a:r>
              <a:rPr lang="en-GB" b="1" dirty="0">
                <a:latin typeface="Arial" pitchFamily="34" charset="0"/>
              </a:rPr>
              <a:t>hypocalcaemia</a:t>
            </a:r>
          </a:p>
          <a:p>
            <a:pPr>
              <a:buSzPct val="90000"/>
              <a:buFont typeface="Wingdings" pitchFamily="2" charset="2"/>
              <a:buChar char="§"/>
              <a:defRPr/>
            </a:pPr>
            <a:endParaRPr lang="en-GB" b="1" dirty="0">
              <a:latin typeface="Arial" pitchFamily="34" charset="0"/>
            </a:endParaRPr>
          </a:p>
          <a:p>
            <a:pPr>
              <a:buSzPct val="90000"/>
              <a:buFont typeface="Wingdings" pitchFamily="2" charset="2"/>
              <a:buChar char="§"/>
              <a:defRPr/>
            </a:pPr>
            <a:r>
              <a:rPr lang="en-GB" b="1" dirty="0">
                <a:latin typeface="Arial" pitchFamily="34" charset="0"/>
              </a:rPr>
              <a:t>An approach </a:t>
            </a:r>
            <a:r>
              <a:rPr lang="en-GB" b="1" dirty="0" smtClean="0">
                <a:latin typeface="Arial" pitchFamily="34" charset="0"/>
              </a:rPr>
              <a:t>to &amp; management of </a:t>
            </a:r>
            <a:r>
              <a:rPr lang="en-GB" b="1" dirty="0">
                <a:latin typeface="Arial" pitchFamily="34" charset="0"/>
              </a:rPr>
              <a:t>hypercalcaemia</a:t>
            </a:r>
          </a:p>
          <a:p>
            <a:pPr>
              <a:buSzPct val="90000"/>
              <a:buFont typeface="Wingdings" pitchFamily="2" charset="2"/>
              <a:buChar char="§"/>
              <a:defRPr/>
            </a:pPr>
            <a:endParaRPr lang="en-GB" dirty="0"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239889" y="263129"/>
            <a:ext cx="8683978" cy="9233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5400" b="1" i="0" dirty="0"/>
              <a:t>OUTLINE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2381"/>
            <a:ext cx="8229600" cy="857250"/>
          </a:xfrm>
        </p:spPr>
        <p:txBody>
          <a:bodyPr>
            <a:normAutofit/>
          </a:bodyPr>
          <a:lstStyle/>
          <a:p>
            <a:r>
              <a:rPr lang="en-GB" dirty="0"/>
              <a:t>Hypercalcaemia:10 day old girl</a:t>
            </a:r>
            <a:endParaRPr lang="en-GB" altLang="en-US" dirty="0">
              <a:ea typeface="ＭＳ Ｐゴシック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5945" y="897731"/>
            <a:ext cx="959556" cy="353939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i="0" dirty="0">
                <a:solidFill>
                  <a:schemeClr val="tx1"/>
                </a:solidFill>
                <a:latin typeface="+mn-lt"/>
              </a:rPr>
              <a:t>PTH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7456" y="1438275"/>
            <a:ext cx="1663700" cy="353939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i="0" dirty="0">
                <a:solidFill>
                  <a:schemeClr val="tx1"/>
                </a:solidFill>
                <a:latin typeface="+mn-lt"/>
              </a:rPr>
              <a:t>Normal PTH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3634" y="2085975"/>
            <a:ext cx="2496255" cy="1031047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dirty="0"/>
              <a:t>Familial Hypocalciuric Hypercalcaemia</a:t>
            </a:r>
          </a:p>
          <a:p>
            <a:pPr algn="ctr">
              <a:defRPr/>
            </a:pPr>
            <a:r>
              <a:rPr lang="en-GB" sz="1300" dirty="0">
                <a:latin typeface="Arial" charset="0"/>
              </a:rPr>
              <a:t>(inactivating mutations of the </a:t>
            </a:r>
            <a:r>
              <a:rPr lang="en-GB" sz="1300" dirty="0" err="1">
                <a:latin typeface="Arial" charset="0"/>
              </a:rPr>
              <a:t>CaSR</a:t>
            </a:r>
            <a:r>
              <a:rPr lang="en-GB" sz="1300" dirty="0">
                <a:latin typeface="Arial" charset="0"/>
              </a:rPr>
              <a:t>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91723" y="3372879"/>
            <a:ext cx="2815166" cy="538605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>
              <a:defRPr/>
            </a:pPr>
            <a:r>
              <a:rPr lang="en-GB" sz="1500" dirty="0"/>
              <a:t>-   Genetic test. Inactivating mutation in </a:t>
            </a:r>
            <a:r>
              <a:rPr lang="en-GB" sz="1500" dirty="0" err="1"/>
              <a:t>CaSR</a:t>
            </a:r>
            <a:endParaRPr lang="en-GB" sz="1500" dirty="0"/>
          </a:p>
        </p:txBody>
      </p:sp>
      <p:sp>
        <p:nvSpPr>
          <p:cNvPr id="27" name="Down Arrow 26"/>
          <p:cNvSpPr/>
          <p:nvPr/>
        </p:nvSpPr>
        <p:spPr>
          <a:xfrm rot="4919537">
            <a:off x="2431021" y="238546"/>
            <a:ext cx="216694" cy="1717322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3" name="Down Arrow 42"/>
          <p:cNvSpPr/>
          <p:nvPr/>
        </p:nvSpPr>
        <p:spPr>
          <a:xfrm>
            <a:off x="1371600" y="1808560"/>
            <a:ext cx="191911" cy="165497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4" name="Down Arrow 43"/>
          <p:cNvSpPr/>
          <p:nvPr/>
        </p:nvSpPr>
        <p:spPr>
          <a:xfrm>
            <a:off x="1371600" y="3162202"/>
            <a:ext cx="191911" cy="165497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4480277" y="1328477"/>
            <a:ext cx="4572000" cy="2062001"/>
          </a:xfrm>
        </p:spPr>
        <p:txBody>
          <a:bodyPr/>
          <a:lstStyle/>
          <a:p>
            <a:r>
              <a:rPr lang="en-GB" dirty="0" err="1"/>
              <a:t>cCa</a:t>
            </a:r>
            <a:r>
              <a:rPr lang="en-GB" dirty="0"/>
              <a:t> </a:t>
            </a:r>
            <a:r>
              <a:rPr lang="en-GB" dirty="0">
                <a:ea typeface="ＭＳ Ｐゴシック" charset="0"/>
                <a:cs typeface="ＭＳ Ｐゴシック" charset="0"/>
              </a:rPr>
              <a:t>3.34 mmol/L</a:t>
            </a:r>
          </a:p>
          <a:p>
            <a:r>
              <a:rPr lang="en-GB" dirty="0"/>
              <a:t>PTH 2.4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/>
              <a:t>pmol</a:t>
            </a:r>
            <a:r>
              <a:rPr lang="en-GB" dirty="0"/>
              <a:t>/l (1.6-6.9)</a:t>
            </a:r>
          </a:p>
          <a:p>
            <a:r>
              <a:rPr lang="en-GB" dirty="0"/>
              <a:t>Urine Ca/Cr: 0.3 (&lt;1.0)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DD6DBD7-5427-014B-B6B2-E2D4AE824C5B}"/>
              </a:ext>
            </a:extLst>
          </p:cNvPr>
          <p:cNvSpPr txBox="1"/>
          <p:nvPr/>
        </p:nvSpPr>
        <p:spPr>
          <a:xfrm>
            <a:off x="2462210" y="4036314"/>
            <a:ext cx="511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Benign condition and no treatment is required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88D50AF-FD3A-4E48-8E3B-0E95115EBE91}"/>
              </a:ext>
            </a:extLst>
          </p:cNvPr>
          <p:cNvSpPr txBox="1"/>
          <p:nvPr/>
        </p:nvSpPr>
        <p:spPr>
          <a:xfrm>
            <a:off x="222027" y="4558646"/>
            <a:ext cx="8699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Low Ca diet will increase PTH and cause </a:t>
            </a:r>
            <a:r>
              <a:rPr lang="en-US" sz="2000" b="1" dirty="0" err="1"/>
              <a:t>demineralisation</a:t>
            </a:r>
            <a:r>
              <a:rPr lang="en-US" sz="2000" b="1" dirty="0"/>
              <a:t> of bones and fractures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6" grpId="0" animBg="1"/>
      <p:bldP spid="17" grpId="0" animBg="1"/>
      <p:bldP spid="27" grpId="0" animBg="1"/>
      <p:bldP spid="43" grpId="0" animBg="1"/>
      <p:bldP spid="44" grpId="0" animBg="1"/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213548-66A5-DE4F-875B-72DF9D6F1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536972"/>
          </a:xfrm>
        </p:spPr>
        <p:txBody>
          <a:bodyPr>
            <a:normAutofit fontScale="90000"/>
          </a:bodyPr>
          <a:lstStyle/>
          <a:p>
            <a:r>
              <a:rPr kumimoji="1" lang="en-US" altLang="en-US" dirty="0"/>
              <a:t>Neonatal Subcutaneous Fat Necrosis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8CD70BE-66E4-0D4B-A338-507D82D00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4572000" cy="320039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Trauma at birth</a:t>
            </a:r>
          </a:p>
          <a:p>
            <a:r>
              <a:rPr lang="en-GB" dirty="0"/>
              <a:t>Meconium aspiration </a:t>
            </a:r>
          </a:p>
          <a:p>
            <a:r>
              <a:rPr lang="en-GB" dirty="0"/>
              <a:t>Therapeutic cooling for birth asphyxia</a:t>
            </a:r>
          </a:p>
          <a:p>
            <a:r>
              <a:rPr lang="en-GB" dirty="0"/>
              <a:t>Ca up to 4.8mmol/l</a:t>
            </a:r>
          </a:p>
          <a:p>
            <a:r>
              <a:rPr lang="en-GB" dirty="0"/>
              <a:t>PTH is suppressed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7623548-075D-B447-83A1-B9B08E54090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1590" y="1352550"/>
            <a:ext cx="3564000" cy="2673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8728103-6E8E-E442-956C-65F4181E84B5}"/>
              </a:ext>
            </a:extLst>
          </p:cNvPr>
          <p:cNvSpPr txBox="1"/>
          <p:nvPr/>
        </p:nvSpPr>
        <p:spPr>
          <a:xfrm>
            <a:off x="3048000" y="4733151"/>
            <a:ext cx="6028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Fumagalli</a:t>
            </a:r>
            <a:r>
              <a:rPr lang="en-GB" sz="1200" dirty="0"/>
              <a:t> M, </a:t>
            </a:r>
            <a:r>
              <a:rPr lang="en-GB" sz="1200" i="1" dirty="0"/>
              <a:t>et al</a:t>
            </a:r>
            <a:r>
              <a:rPr lang="en-GB" sz="1200" dirty="0"/>
              <a:t>. </a:t>
            </a:r>
            <a:r>
              <a:rPr lang="en-GB" sz="1200" i="1" dirty="0"/>
              <a:t>Archives of Disease in Childhood - </a:t>
            </a:r>
            <a:r>
              <a:rPr lang="en-GB" sz="1200" i="1" dirty="0" err="1"/>
              <a:t>Fetal</a:t>
            </a:r>
            <a:r>
              <a:rPr lang="en-GB" sz="1200" i="1" dirty="0"/>
              <a:t> and Neonatal Edition </a:t>
            </a:r>
            <a:r>
              <a:rPr lang="en-GB" sz="1200" dirty="0"/>
              <a:t>2011;</a:t>
            </a:r>
            <a:r>
              <a:rPr lang="en-GB" sz="1200" b="1" dirty="0"/>
              <a:t>96:</a:t>
            </a:r>
            <a:r>
              <a:rPr lang="en-GB" sz="1200" dirty="0"/>
              <a:t>F377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494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2381"/>
            <a:ext cx="8229600" cy="857250"/>
          </a:xfrm>
        </p:spPr>
        <p:txBody>
          <a:bodyPr>
            <a:normAutofit/>
          </a:bodyPr>
          <a:lstStyle/>
          <a:p>
            <a:r>
              <a:rPr lang="en-GB" dirty="0"/>
              <a:t>Hypercalcaemia:2-wk-old girl</a:t>
            </a:r>
            <a:endParaRPr lang="en-GB" altLang="en-US" dirty="0">
              <a:ea typeface="ＭＳ Ｐゴシック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5945" y="897731"/>
            <a:ext cx="959556" cy="353939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i="0" dirty="0">
                <a:solidFill>
                  <a:schemeClr val="tx1"/>
                </a:solidFill>
                <a:latin typeface="+mn-lt"/>
              </a:rPr>
              <a:t>PTH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7456" y="1438275"/>
            <a:ext cx="1663700" cy="353939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i="0" dirty="0">
                <a:solidFill>
                  <a:schemeClr val="tx1"/>
                </a:solidFill>
                <a:latin typeface="+mn-lt"/>
              </a:rPr>
              <a:t>PTH Suppressed</a:t>
            </a:r>
          </a:p>
        </p:txBody>
      </p:sp>
      <p:sp>
        <p:nvSpPr>
          <p:cNvPr id="27" name="Down Arrow 26"/>
          <p:cNvSpPr/>
          <p:nvPr/>
        </p:nvSpPr>
        <p:spPr>
          <a:xfrm rot="4919537">
            <a:off x="2523132" y="343575"/>
            <a:ext cx="216694" cy="1717322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43" name="Down Arrow 42"/>
          <p:cNvSpPr/>
          <p:nvPr/>
        </p:nvSpPr>
        <p:spPr>
          <a:xfrm>
            <a:off x="1371600" y="1808560"/>
            <a:ext cx="191911" cy="165497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4480277" y="1328477"/>
            <a:ext cx="4572000" cy="2315798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Momentarily unresponsive</a:t>
            </a:r>
          </a:p>
          <a:p>
            <a:r>
              <a:rPr lang="en-GB" dirty="0"/>
              <a:t>All septic screen negative</a:t>
            </a:r>
          </a:p>
          <a:p>
            <a:r>
              <a:rPr lang="en-GB" dirty="0" err="1"/>
              <a:t>cCa</a:t>
            </a:r>
            <a:r>
              <a:rPr lang="en-GB" dirty="0"/>
              <a:t> </a:t>
            </a:r>
            <a:r>
              <a:rPr lang="en-GB" dirty="0">
                <a:ea typeface="ＭＳ Ｐゴシック" charset="0"/>
                <a:cs typeface="ＭＳ Ｐゴシック" charset="0"/>
              </a:rPr>
              <a:t>3.04 mmol/L</a:t>
            </a:r>
          </a:p>
          <a:p>
            <a:r>
              <a:rPr lang="en-GB" dirty="0"/>
              <a:t>PTH 0.4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/>
              <a:t>pmol</a:t>
            </a:r>
            <a:r>
              <a:rPr lang="en-GB" dirty="0"/>
              <a:t>/l (1.6-6.9)</a:t>
            </a:r>
          </a:p>
          <a:p>
            <a:r>
              <a:rPr lang="en-GB" dirty="0"/>
              <a:t>Urine Ca/Cr: 1.5 (&lt;1.0)</a:t>
            </a:r>
          </a:p>
          <a:p>
            <a:r>
              <a:rPr lang="en-GB" dirty="0"/>
              <a:t>Exclusively breast fed and feeding well after the episode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76051B1-AD97-7C4A-B52D-8C200B219E85}"/>
              </a:ext>
            </a:extLst>
          </p:cNvPr>
          <p:cNvSpPr txBox="1"/>
          <p:nvPr/>
        </p:nvSpPr>
        <p:spPr>
          <a:xfrm>
            <a:off x="222027" y="2034286"/>
            <a:ext cx="2971800" cy="1785100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>
              <a:defRPr/>
            </a:pPr>
            <a:r>
              <a:rPr lang="en-GB" sz="1500" dirty="0"/>
              <a:t>- </a:t>
            </a:r>
            <a:r>
              <a:rPr lang="en-GB" dirty="0"/>
              <a:t>Increased 1,25(OH)D2 synthesis</a:t>
            </a:r>
          </a:p>
          <a:p>
            <a:pPr>
              <a:defRPr/>
            </a:pPr>
            <a:r>
              <a:rPr lang="en-GB" dirty="0"/>
              <a:t>   Subcutaneous fat necrosis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- Vitamin D toxicity</a:t>
            </a:r>
          </a:p>
          <a:p>
            <a:pPr>
              <a:defRPr/>
            </a:pPr>
            <a:r>
              <a:rPr lang="en-GB" dirty="0"/>
              <a:t>- </a:t>
            </a:r>
            <a:r>
              <a:rPr lang="en-GB" b="1" dirty="0"/>
              <a:t>Breast Fed Infants</a:t>
            </a:r>
          </a:p>
          <a:p>
            <a:pPr>
              <a:defRPr/>
            </a:pPr>
            <a:endParaRPr lang="en-GB" sz="300" dirty="0"/>
          </a:p>
        </p:txBody>
      </p:sp>
    </p:spTree>
    <p:extLst>
      <p:ext uri="{BB962C8B-B14F-4D97-AF65-F5344CB8AC3E}">
        <p14:creationId xmlns:p14="http://schemas.microsoft.com/office/powerpoint/2010/main" val="316672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27" grpId="0" animBg="1"/>
      <p:bldP spid="43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649920-69C3-3045-88A2-B479200CE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Hypercalcaemia</a:t>
            </a:r>
            <a:r>
              <a:rPr lang="en-US" dirty="0"/>
              <a:t> in Breast Fed infants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8F3459-6086-0849-8306-29C33D3942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We are increasing seeing this in our practice</a:t>
            </a:r>
          </a:p>
          <a:p>
            <a:r>
              <a:rPr lang="en-US" dirty="0"/>
              <a:t>Despite high urinary Ca/</a:t>
            </a:r>
            <a:r>
              <a:rPr lang="en-US" dirty="0" err="1"/>
              <a:t>Crt</a:t>
            </a:r>
            <a:r>
              <a:rPr lang="en-US" dirty="0"/>
              <a:t> ratio we have not seen nephrocalcinosis</a:t>
            </a:r>
          </a:p>
          <a:p>
            <a:r>
              <a:rPr lang="en-US" dirty="0"/>
              <a:t>Spontaneous resolution in few weeks to months</a:t>
            </a:r>
          </a:p>
          <a:p>
            <a:r>
              <a:rPr lang="en-US" b="1" dirty="0"/>
              <a:t>Treatment with low Ca milk- </a:t>
            </a:r>
            <a:r>
              <a:rPr lang="en-US" b="1" dirty="0" err="1"/>
              <a:t>Locasol</a:t>
            </a:r>
            <a:r>
              <a:rPr lang="en-US" b="1" dirty="0"/>
              <a:t>, leads to discontinuation of breast feeding</a:t>
            </a:r>
          </a:p>
        </p:txBody>
      </p:sp>
    </p:spTree>
    <p:extLst>
      <p:ext uri="{BB962C8B-B14F-4D97-AF65-F5344CB8AC3E}">
        <p14:creationId xmlns:p14="http://schemas.microsoft.com/office/powerpoint/2010/main" val="84887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ChangeArrowheads="1"/>
          </p:cNvSpPr>
          <p:nvPr/>
        </p:nvSpPr>
        <p:spPr bwMode="auto">
          <a:xfrm>
            <a:off x="475545" y="678730"/>
            <a:ext cx="6382456" cy="432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en-GB" i="0" dirty="0">
                <a:solidFill>
                  <a:srgbClr val="FFFF00"/>
                </a:solidFill>
                <a:cs typeface="Times New Roman" pitchFamily="18" charset="0"/>
              </a:rPr>
              <a:t> 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2800" b="1" i="0" dirty="0">
                <a:cs typeface="Times New Roman" pitchFamily="18" charset="0"/>
              </a:rPr>
              <a:t>When PTH is suppressed: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2800" i="0" dirty="0">
                <a:cs typeface="Times New Roman" pitchFamily="18" charset="0"/>
              </a:rPr>
              <a:t>Hydration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2800" i="0" dirty="0">
                <a:cs typeface="Times New Roman" pitchFamily="18" charset="0"/>
              </a:rPr>
              <a:t>Low Ca &amp; Vitamin D free diet- </a:t>
            </a:r>
            <a:r>
              <a:rPr lang="en-GB" sz="2800" i="0" dirty="0" err="1">
                <a:cs typeface="Times New Roman" pitchFamily="18" charset="0"/>
              </a:rPr>
              <a:t>Locasol</a:t>
            </a:r>
            <a:endParaRPr lang="en-GB" sz="2800" i="0" dirty="0">
              <a:cs typeface="Times New Roman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2800" i="0" dirty="0">
                <a:cs typeface="Times New Roman" pitchFamily="18" charset="0"/>
              </a:rPr>
              <a:t>Corticosteroids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2800" i="0" dirty="0">
                <a:cs typeface="Times New Roman" pitchFamily="18" charset="0"/>
              </a:rPr>
              <a:t>Bisphosphonates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2800" i="0" dirty="0">
                <a:cs typeface="Times New Roman" pitchFamily="18" charset="0"/>
              </a:rPr>
              <a:t>Specific Rx e.g. </a:t>
            </a:r>
            <a:r>
              <a:rPr lang="en-GB" sz="2800" i="0" dirty="0" err="1">
                <a:cs typeface="Times New Roman" pitchFamily="18" charset="0"/>
              </a:rPr>
              <a:t>parathyroidectomy</a:t>
            </a:r>
            <a:endParaRPr lang="en-GB" sz="2800" dirty="0">
              <a:cs typeface="Times New Roman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en-GB" sz="2800" i="0" dirty="0">
                <a:cs typeface="Times New Roman" pitchFamily="18" charset="0"/>
              </a:rPr>
              <a:t>Monitoring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cs typeface="Times New Roman" pitchFamily="18" charset="0"/>
              </a:rPr>
              <a:t>Urine Ca/Cr (&lt;0.56)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cs typeface="Times New Roman" pitchFamily="18" charset="0"/>
              </a:rPr>
              <a:t>Renal Ultrasound Scan</a:t>
            </a:r>
          </a:p>
        </p:txBody>
      </p:sp>
      <p:sp>
        <p:nvSpPr>
          <p:cNvPr id="66563" name="Text Box 5"/>
          <p:cNvSpPr txBox="1">
            <a:spLocks noChangeArrowheads="1"/>
          </p:cNvSpPr>
          <p:nvPr/>
        </p:nvSpPr>
        <p:spPr bwMode="auto">
          <a:xfrm>
            <a:off x="283634" y="143456"/>
            <a:ext cx="8705144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en-GB" sz="4000" b="1" i="0" dirty="0"/>
              <a:t>Treatment of </a:t>
            </a:r>
            <a:r>
              <a:rPr lang="en-GB" sz="4000" b="1" i="0" dirty="0" err="1"/>
              <a:t>Hypercalcaemia</a:t>
            </a:r>
            <a:endParaRPr lang="en-GB" sz="4000" b="1" i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268B4DB-B529-3248-8F8C-B66D3BB2864C}"/>
              </a:ext>
            </a:extLst>
          </p:cNvPr>
          <p:cNvSpPr txBox="1"/>
          <p:nvPr/>
        </p:nvSpPr>
        <p:spPr>
          <a:xfrm>
            <a:off x="6080020" y="2952750"/>
            <a:ext cx="30671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Check if infant is </a:t>
            </a:r>
          </a:p>
          <a:p>
            <a:r>
              <a:rPr lang="en-US" sz="3200" b="1" dirty="0"/>
              <a:t>breast feeding &amp;</a:t>
            </a:r>
          </a:p>
          <a:p>
            <a:r>
              <a:rPr lang="en-US" sz="3200" b="1" dirty="0"/>
              <a:t>clinically well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610600" cy="3394472"/>
          </a:xfrm>
        </p:spPr>
        <p:txBody>
          <a:bodyPr/>
          <a:lstStyle/>
          <a:p>
            <a:r>
              <a:rPr lang="en-US" dirty="0"/>
              <a:t>Serum </a:t>
            </a:r>
            <a:r>
              <a:rPr lang="en-US" dirty="0" err="1"/>
              <a:t>Ca</a:t>
            </a:r>
            <a:r>
              <a:rPr lang="en-US" dirty="0"/>
              <a:t> is tightly maintained between 2.2-2.7</a:t>
            </a:r>
          </a:p>
          <a:p>
            <a:r>
              <a:rPr lang="en-US" dirty="0"/>
              <a:t>An approach to </a:t>
            </a:r>
            <a:r>
              <a:rPr lang="en-US" dirty="0" err="1"/>
              <a:t>hypocalcaemia</a:t>
            </a:r>
            <a:r>
              <a:rPr lang="en-US" dirty="0"/>
              <a:t>- measure PTH</a:t>
            </a:r>
          </a:p>
          <a:p>
            <a:r>
              <a:rPr lang="en-US" dirty="0"/>
              <a:t>An approach to </a:t>
            </a:r>
            <a:r>
              <a:rPr lang="en-US" dirty="0" err="1"/>
              <a:t>Hypercalcaemia</a:t>
            </a:r>
            <a:r>
              <a:rPr lang="en-US" dirty="0"/>
              <a:t>- measure PTH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648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2BDCDAD-4334-D442-89A4-6DA7EF691F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9150"/>
            <a:ext cx="9144000" cy="36841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0BDBF73-EBCF-2C4F-9C3B-2B6CB058C0B4}"/>
              </a:ext>
            </a:extLst>
          </p:cNvPr>
          <p:cNvSpPr txBox="1"/>
          <p:nvPr/>
        </p:nvSpPr>
        <p:spPr>
          <a:xfrm>
            <a:off x="762000" y="106832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Suggested Reading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F318D69-EA59-FD41-A8CC-FD6BB70D33FB}"/>
              </a:ext>
            </a:extLst>
          </p:cNvPr>
          <p:cNvSpPr txBox="1"/>
          <p:nvPr/>
        </p:nvSpPr>
        <p:spPr>
          <a:xfrm>
            <a:off x="914400" y="4632690"/>
            <a:ext cx="7882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Semin</a:t>
            </a:r>
            <a:r>
              <a:rPr lang="en-GB" dirty="0"/>
              <a:t> </a:t>
            </a:r>
            <a:r>
              <a:rPr lang="en-GB" dirty="0" err="1"/>
              <a:t>Fetal</a:t>
            </a:r>
            <a:r>
              <a:rPr lang="en-GB" dirty="0"/>
              <a:t> Neonatal Med. 2019 Dec 14:101075. </a:t>
            </a:r>
            <a:r>
              <a:rPr lang="en-GB" dirty="0" err="1"/>
              <a:t>doi</a:t>
            </a:r>
            <a:r>
              <a:rPr lang="en-GB" dirty="0"/>
              <a:t>: 10.1016/j.siny.2019.101075.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2022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3107267" y="2163366"/>
            <a:ext cx="2749984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4800" i="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7276754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038600" cy="3639852"/>
          </a:xfrm>
        </p:spPr>
        <p:txBody>
          <a:bodyPr>
            <a:normAutofit/>
          </a:bodyPr>
          <a:lstStyle/>
          <a:p>
            <a:r>
              <a:rPr lang="en-GB" dirty="0"/>
              <a:t>10 day old boy</a:t>
            </a:r>
          </a:p>
          <a:p>
            <a:r>
              <a:rPr lang="en-GB" dirty="0"/>
              <a:t>Normal delivery</a:t>
            </a:r>
          </a:p>
          <a:p>
            <a:r>
              <a:rPr lang="en-GB" dirty="0"/>
              <a:t>Limited movement of right arm for 2 days</a:t>
            </a:r>
          </a:p>
          <a:p>
            <a:r>
              <a:rPr lang="en-GB" dirty="0"/>
              <a:t>No history of trauma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8055" y="1005576"/>
            <a:ext cx="2520311" cy="3912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0603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Skeletal survey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5676" y="1113588"/>
            <a:ext cx="3265742" cy="385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2090" y="1113589"/>
            <a:ext cx="2067543" cy="385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813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ChangeArrowheads="1"/>
          </p:cNvSpPr>
          <p:nvPr/>
        </p:nvSpPr>
        <p:spPr bwMode="auto">
          <a:xfrm>
            <a:off x="412046" y="2139554"/>
            <a:ext cx="8449733" cy="769441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400" b="1" i="0" dirty="0"/>
              <a:t>Symptoms of Hypocalcaemia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9682" y="153032"/>
            <a:ext cx="3078342" cy="473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3545886" y="411510"/>
            <a:ext cx="169017" cy="3601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53032"/>
            <a:ext cx="2214246" cy="474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6462210" y="359918"/>
            <a:ext cx="54006" cy="3780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6704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219" y="195486"/>
            <a:ext cx="2951636" cy="4698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06205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2381"/>
            <a:ext cx="8229600" cy="857250"/>
          </a:xfrm>
        </p:spPr>
        <p:txBody>
          <a:bodyPr>
            <a:normAutofit/>
          </a:bodyPr>
          <a:lstStyle/>
          <a:p>
            <a:r>
              <a:rPr lang="en-GB" dirty="0"/>
              <a:t>Hypercalcaemia:10 day old boy</a:t>
            </a:r>
            <a:endParaRPr lang="en-GB" altLang="en-US" dirty="0">
              <a:ea typeface="ＭＳ Ｐゴシック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5945" y="897731"/>
            <a:ext cx="959556" cy="353939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i="0" dirty="0">
                <a:solidFill>
                  <a:schemeClr val="tx1"/>
                </a:solidFill>
                <a:latin typeface="+mn-lt"/>
              </a:rPr>
              <a:t>PTH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7456" y="1438275"/>
            <a:ext cx="1663700" cy="353939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lIns="76197" tIns="38098" rIns="76197" bIns="38098">
            <a:spAutoFit/>
          </a:bodyPr>
          <a:lstStyle/>
          <a:p>
            <a:pPr algn="ctr">
              <a:defRPr/>
            </a:pPr>
            <a:r>
              <a:rPr lang="en-GB" i="0" dirty="0">
                <a:solidFill>
                  <a:schemeClr val="tx1"/>
                </a:solidFill>
                <a:latin typeface="+mn-lt"/>
              </a:rPr>
              <a:t>High PTH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400" y="2085975"/>
            <a:ext cx="4191000" cy="3031595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wrap="square" lIns="76197" tIns="38098" rIns="76197" bIns="38098">
            <a:spAutoFit/>
          </a:bodyPr>
          <a:lstStyle/>
          <a:p>
            <a:pPr marL="238115" indent="-238115">
              <a:buFontTx/>
              <a:buChar char="-"/>
              <a:defRPr/>
            </a:pPr>
            <a:r>
              <a:rPr lang="en-GB" sz="2000" dirty="0"/>
              <a:t>Neonatal Severe Primary  </a:t>
            </a:r>
          </a:p>
          <a:p>
            <a:pPr>
              <a:defRPr/>
            </a:pPr>
            <a:r>
              <a:rPr lang="en-GB" sz="2000" dirty="0"/>
              <a:t>     Hyperparathyroidism </a:t>
            </a:r>
            <a:r>
              <a:rPr lang="en-GB" sz="1600" dirty="0">
                <a:latin typeface="Arial" charset="0"/>
              </a:rPr>
              <a:t>(AR </a:t>
            </a:r>
          </a:p>
          <a:p>
            <a:pPr>
              <a:defRPr/>
            </a:pPr>
            <a:r>
              <a:rPr lang="en-GB" sz="1600" dirty="0">
                <a:latin typeface="Arial" charset="0"/>
              </a:rPr>
              <a:t>      inactivating mutations </a:t>
            </a:r>
          </a:p>
          <a:p>
            <a:pPr>
              <a:defRPr/>
            </a:pPr>
            <a:r>
              <a:rPr lang="en-GB" sz="1600" dirty="0">
                <a:latin typeface="Arial" charset="0"/>
              </a:rPr>
              <a:t>      of the </a:t>
            </a:r>
            <a:r>
              <a:rPr lang="en-GB" sz="1600" dirty="0" err="1">
                <a:latin typeface="Arial" charset="0"/>
              </a:rPr>
              <a:t>CaSR</a:t>
            </a:r>
            <a:r>
              <a:rPr lang="en-GB" sz="1600" dirty="0">
                <a:latin typeface="Arial" charset="0"/>
              </a:rPr>
              <a:t>) </a:t>
            </a:r>
          </a:p>
          <a:p>
            <a:r>
              <a:rPr lang="en-GB" sz="1600" dirty="0">
                <a:latin typeface="Arial" charset="0"/>
              </a:rPr>
              <a:t>- </a:t>
            </a:r>
            <a:r>
              <a:rPr lang="en-GB" sz="2400" b="1" dirty="0"/>
              <a:t>Neonatal Hyperparathyroidism, a variant of FHH when heterozygous</a:t>
            </a:r>
          </a:p>
          <a:p>
            <a:r>
              <a:rPr lang="en-GB" sz="2400" b="1" dirty="0"/>
              <a:t>inactivating mutation of CASR is paternally inherited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57799" y="3466290"/>
            <a:ext cx="3794477" cy="1554268"/>
          </a:xfrm>
          <a:prstGeom prst="rect">
            <a:avLst/>
          </a:prstGeom>
          <a:solidFill>
            <a:srgbClr val="C00000">
              <a:alpha val="5000"/>
            </a:srgbClr>
          </a:solidFill>
          <a:ln w="25400" cmpd="thickThin">
            <a:solidFill>
              <a:srgbClr val="C00000"/>
            </a:solidFill>
          </a:ln>
        </p:spPr>
        <p:txBody>
          <a:bodyPr wrap="square" lIns="76197" tIns="38098" rIns="76197" bIns="38098">
            <a:spAutoFit/>
          </a:bodyPr>
          <a:lstStyle/>
          <a:p>
            <a:pPr>
              <a:defRPr/>
            </a:pPr>
            <a:r>
              <a:rPr lang="en-GB" sz="1500" dirty="0"/>
              <a:t>-   </a:t>
            </a:r>
            <a:r>
              <a:rPr lang="en-GB" sz="3200" dirty="0"/>
              <a:t>Genetic test. Inactivating mutation in </a:t>
            </a:r>
            <a:r>
              <a:rPr lang="en-GB" sz="3200" dirty="0" err="1"/>
              <a:t>CaSR</a:t>
            </a:r>
            <a:endParaRPr lang="en-GB" sz="3200" dirty="0"/>
          </a:p>
        </p:txBody>
      </p:sp>
      <p:sp>
        <p:nvSpPr>
          <p:cNvPr id="27" name="Down Arrow 26"/>
          <p:cNvSpPr/>
          <p:nvPr/>
        </p:nvSpPr>
        <p:spPr>
          <a:xfrm rot="4919537">
            <a:off x="2431021" y="238546"/>
            <a:ext cx="216694" cy="1717322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3" name="Down Arrow 42"/>
          <p:cNvSpPr/>
          <p:nvPr/>
        </p:nvSpPr>
        <p:spPr>
          <a:xfrm>
            <a:off x="1371600" y="1808560"/>
            <a:ext cx="191911" cy="165497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4572000" y="1328477"/>
            <a:ext cx="4480277" cy="2062001"/>
          </a:xfrm>
        </p:spPr>
        <p:txBody>
          <a:bodyPr>
            <a:normAutofit lnSpcReduction="10000"/>
          </a:bodyPr>
          <a:lstStyle/>
          <a:p>
            <a:r>
              <a:rPr lang="en-GB" dirty="0" err="1"/>
              <a:t>cCa</a:t>
            </a:r>
            <a:r>
              <a:rPr lang="en-GB" dirty="0"/>
              <a:t> </a:t>
            </a:r>
            <a:r>
              <a:rPr lang="en-GB" dirty="0">
                <a:ea typeface="ＭＳ Ｐゴシック" charset="0"/>
                <a:cs typeface="ＭＳ Ｐゴシック" charset="0"/>
              </a:rPr>
              <a:t>2.85 mmol/L</a:t>
            </a:r>
          </a:p>
          <a:p>
            <a:r>
              <a:rPr lang="en-GB" dirty="0"/>
              <a:t>PTH 39.5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/>
              <a:t>pmol</a:t>
            </a:r>
            <a:r>
              <a:rPr lang="en-GB" dirty="0"/>
              <a:t>/l (1.6-6.9)</a:t>
            </a:r>
          </a:p>
          <a:p>
            <a:r>
              <a:rPr lang="en-GB" dirty="0"/>
              <a:t>Urine Ca/Cr: 0.16 (&lt;1.0)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74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6" grpId="0" animBg="1"/>
      <p:bldP spid="17" grpId="0" animBg="1"/>
      <p:bldP spid="27" grpId="0" animBg="1"/>
      <p:bldP spid="4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Management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Oral Ca supplements</a:t>
            </a:r>
          </a:p>
          <a:p>
            <a:r>
              <a:rPr lang="en-GB" dirty="0"/>
              <a:t>Cholecalciferol 3000IU daily</a:t>
            </a:r>
          </a:p>
          <a:p>
            <a:r>
              <a:rPr lang="en-GB" dirty="0"/>
              <a:t>Back with parents</a:t>
            </a:r>
          </a:p>
        </p:txBody>
      </p:sp>
    </p:spTree>
    <p:extLst>
      <p:ext uri="{BB962C8B-B14F-4D97-AF65-F5344CB8AC3E}">
        <p14:creationId xmlns:p14="http://schemas.microsoft.com/office/powerpoint/2010/main" val="2385189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Genetics: Heterozygous </a:t>
            </a:r>
            <a:r>
              <a:rPr lang="en-GB" dirty="0" err="1"/>
              <a:t>CaSR</a:t>
            </a:r>
            <a:r>
              <a:rPr lang="en-GB" dirty="0"/>
              <a:t> gene mutation (T&gt;C nucleotide substitution at c.1664 in exon 6) </a:t>
            </a:r>
          </a:p>
          <a:p>
            <a:r>
              <a:rPr lang="en-GB" dirty="0"/>
              <a:t>Father positive and mother negative for </a:t>
            </a:r>
            <a:r>
              <a:rPr lang="en-GB" dirty="0" err="1"/>
              <a:t>CaSR</a:t>
            </a:r>
            <a:r>
              <a:rPr lang="en-GB" dirty="0"/>
              <a:t> mutation </a:t>
            </a:r>
          </a:p>
        </p:txBody>
      </p:sp>
    </p:spTree>
    <p:extLst>
      <p:ext uri="{BB962C8B-B14F-4D97-AF65-F5344CB8AC3E}">
        <p14:creationId xmlns:p14="http://schemas.microsoft.com/office/powerpoint/2010/main" val="40462019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Progress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700" y="1059582"/>
            <a:ext cx="5579808" cy="3903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0743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Progress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005576"/>
            <a:ext cx="2702770" cy="3996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96176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3107267" y="2163366"/>
            <a:ext cx="2749984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4800" i="0" dirty="0"/>
              <a:t>Thank You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7" name="Text Box 3"/>
          <p:cNvSpPr txBox="1">
            <a:spLocks noChangeArrowheads="1"/>
          </p:cNvSpPr>
          <p:nvPr/>
        </p:nvSpPr>
        <p:spPr bwMode="auto">
          <a:xfrm>
            <a:off x="475545" y="141686"/>
            <a:ext cx="8384822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000" b="1" i="0" dirty="0">
                <a:cs typeface="Times New Roman" pitchFamily="18" charset="0"/>
              </a:rPr>
              <a:t>Symptoms of Hypocalcaemia</a:t>
            </a:r>
          </a:p>
        </p:txBody>
      </p:sp>
      <p:sp>
        <p:nvSpPr>
          <p:cNvPr id="359428" name="Rectangle 4"/>
          <p:cNvSpPr>
            <a:spLocks noChangeArrowheads="1"/>
          </p:cNvSpPr>
          <p:nvPr/>
        </p:nvSpPr>
        <p:spPr bwMode="auto">
          <a:xfrm>
            <a:off x="539046" y="897731"/>
            <a:ext cx="8065911" cy="3963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 algn="l">
              <a:spcBef>
                <a:spcPct val="20000"/>
              </a:spcBef>
              <a:buClr>
                <a:srgbClr val="FC0128"/>
              </a:buClr>
              <a:buSzPct val="90000"/>
              <a:buFont typeface="Wingdings" pitchFamily="2" charset="2"/>
              <a:buNone/>
              <a:defRPr/>
            </a:pPr>
            <a:endParaRPr lang="en-GB" sz="800" i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Times New Roman" pitchFamily="18" charset="0"/>
            </a:endParaRPr>
          </a:p>
          <a:p>
            <a:pPr marL="252000" indent="-360000" algn="l">
              <a:buFont typeface="Wingdings" pitchFamily="2" charset="2"/>
              <a:buChar char="§"/>
              <a:defRPr/>
            </a:pPr>
            <a:r>
              <a:rPr lang="en-GB" sz="2800" b="1" i="0" dirty="0">
                <a:ea typeface="+mn-ea"/>
                <a:cs typeface="Times New Roman" pitchFamily="18" charset="0"/>
              </a:rPr>
              <a:t>Tingling sensation around the mouth &amp; digits </a:t>
            </a:r>
          </a:p>
          <a:p>
            <a:pPr marL="252000" indent="-360000" algn="l">
              <a:buFont typeface="Wingdings" pitchFamily="2" charset="2"/>
              <a:buChar char="§"/>
              <a:defRPr/>
            </a:pPr>
            <a:endParaRPr lang="en-GB" sz="1200" b="1" i="0" dirty="0">
              <a:ea typeface="+mn-ea"/>
              <a:cs typeface="Times New Roman" pitchFamily="18" charset="0"/>
            </a:endParaRPr>
          </a:p>
          <a:p>
            <a:pPr marL="252000" indent="-360000" algn="l">
              <a:buFont typeface="Wingdings" pitchFamily="2" charset="2"/>
              <a:buChar char="§"/>
              <a:defRPr/>
            </a:pPr>
            <a:r>
              <a:rPr lang="en-GB" sz="2800" b="1" i="0" dirty="0">
                <a:ea typeface="+mn-ea"/>
                <a:cs typeface="Times New Roman" pitchFamily="18" charset="0"/>
              </a:rPr>
              <a:t>Muscle cramps &amp; </a:t>
            </a:r>
            <a:r>
              <a:rPr lang="en-GB" sz="2800" b="1" i="0" dirty="0" err="1">
                <a:ea typeface="+mn-ea"/>
                <a:cs typeface="Times New Roman" pitchFamily="18" charset="0"/>
              </a:rPr>
              <a:t>Tetany</a:t>
            </a:r>
            <a:endParaRPr lang="en-GB" sz="2800" b="1" i="0" dirty="0">
              <a:ea typeface="+mn-ea"/>
              <a:cs typeface="Times New Roman" pitchFamily="18" charset="0"/>
            </a:endParaRPr>
          </a:p>
          <a:p>
            <a:pPr marL="252000" indent="-360000" algn="l">
              <a:buFont typeface="Wingdings" pitchFamily="2" charset="2"/>
              <a:buChar char="§"/>
              <a:defRPr/>
            </a:pPr>
            <a:endParaRPr lang="en-GB" sz="1200" b="1" i="0" dirty="0">
              <a:ea typeface="+mn-ea"/>
              <a:cs typeface="Times New Roman" pitchFamily="18" charset="0"/>
            </a:endParaRPr>
          </a:p>
          <a:p>
            <a:pPr marL="252000" indent="-360000" algn="l">
              <a:buFont typeface="Wingdings" pitchFamily="2" charset="2"/>
              <a:buChar char="§"/>
              <a:defRPr/>
            </a:pPr>
            <a:r>
              <a:rPr lang="en-GB" sz="2800" b="1" i="0" dirty="0">
                <a:ea typeface="+mn-ea"/>
                <a:cs typeface="Times New Roman" pitchFamily="18" charset="0"/>
              </a:rPr>
              <a:t>Focal or Generalised Fits</a:t>
            </a:r>
          </a:p>
          <a:p>
            <a:pPr marL="252000" indent="-360000" algn="l">
              <a:buFont typeface="Wingdings" pitchFamily="2" charset="2"/>
              <a:buNone/>
              <a:defRPr/>
            </a:pPr>
            <a:endParaRPr lang="en-GB" sz="1200" b="1" i="0" dirty="0">
              <a:ea typeface="+mn-ea"/>
              <a:cs typeface="Times New Roman" pitchFamily="18" charset="0"/>
            </a:endParaRPr>
          </a:p>
          <a:p>
            <a:pPr marL="252000" indent="-360000" algn="l">
              <a:buFont typeface="Wingdings" pitchFamily="2" charset="2"/>
              <a:buChar char="§"/>
              <a:defRPr/>
            </a:pPr>
            <a:r>
              <a:rPr lang="en-GB" sz="2800" b="1" i="0" dirty="0" err="1">
                <a:ea typeface="+mn-ea"/>
                <a:cs typeface="Times New Roman" pitchFamily="18" charset="0"/>
              </a:rPr>
              <a:t>Laryngospasm</a:t>
            </a:r>
            <a:r>
              <a:rPr lang="en-GB" sz="2800" b="1" i="0" dirty="0">
                <a:ea typeface="+mn-ea"/>
                <a:cs typeface="Times New Roman" pitchFamily="18" charset="0"/>
              </a:rPr>
              <a:t> &amp; </a:t>
            </a:r>
            <a:r>
              <a:rPr lang="en-GB" sz="2800" b="1" i="0" dirty="0" err="1">
                <a:ea typeface="+mn-ea"/>
                <a:cs typeface="Times New Roman" pitchFamily="18" charset="0"/>
              </a:rPr>
              <a:t>stridor</a:t>
            </a:r>
            <a:endParaRPr lang="en-US" sz="2800" b="1" i="0" dirty="0">
              <a:ea typeface="+mn-ea"/>
            </a:endParaRPr>
          </a:p>
          <a:p>
            <a:pPr marL="252000" indent="-360000" algn="l">
              <a:buClr>
                <a:srgbClr val="FAFD00"/>
              </a:buClr>
              <a:buFont typeface="Wingdings" pitchFamily="2" charset="2"/>
              <a:buChar char="§"/>
              <a:defRPr/>
            </a:pPr>
            <a:endParaRPr lang="en-US" sz="1200" b="1" i="0" dirty="0">
              <a:ea typeface="+mn-ea"/>
            </a:endParaRPr>
          </a:p>
          <a:p>
            <a:pPr marL="252000" indent="-360000" algn="l">
              <a:buFont typeface="Wingdings" pitchFamily="2" charset="2"/>
              <a:buChar char="§"/>
              <a:defRPr/>
            </a:pPr>
            <a:r>
              <a:rPr lang="en-US" sz="2800" b="1" i="0" dirty="0" err="1">
                <a:ea typeface="+mn-ea"/>
              </a:rPr>
              <a:t>Apnoea</a:t>
            </a:r>
            <a:endParaRPr lang="en-US" sz="2800" b="1" i="0" dirty="0">
              <a:ea typeface="+mn-ea"/>
            </a:endParaRPr>
          </a:p>
          <a:p>
            <a:pPr marL="252000" indent="-360000" algn="l">
              <a:buClr>
                <a:srgbClr val="FAFD00"/>
              </a:buClr>
              <a:buFont typeface="Wingdings" pitchFamily="2" charset="2"/>
              <a:buChar char="§"/>
              <a:defRPr/>
            </a:pPr>
            <a:endParaRPr lang="en-US" sz="1200" b="1" i="0" dirty="0">
              <a:ea typeface="+mn-ea"/>
            </a:endParaRPr>
          </a:p>
          <a:p>
            <a:pPr marL="252000" indent="-360000" algn="l">
              <a:buFont typeface="Wingdings" pitchFamily="2" charset="2"/>
              <a:buChar char="§"/>
              <a:defRPr/>
            </a:pPr>
            <a:r>
              <a:rPr lang="en-US" sz="2800" b="1" i="0" dirty="0">
                <a:ea typeface="+mn-ea"/>
              </a:rPr>
              <a:t>Cardiac Rhythm disturbance</a:t>
            </a:r>
            <a:endParaRPr lang="en-GB" sz="3600" i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A7C74FF-6984-8F49-981F-0BAB781EF845}"/>
              </a:ext>
            </a:extLst>
          </p:cNvPr>
          <p:cNvSpPr txBox="1"/>
          <p:nvPr/>
        </p:nvSpPr>
        <p:spPr>
          <a:xfrm>
            <a:off x="304800" y="2266950"/>
            <a:ext cx="7391400" cy="25943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6" name="Rectangle 6"/>
          <p:cNvSpPr>
            <a:spLocks noChangeArrowheads="1"/>
          </p:cNvSpPr>
          <p:nvPr/>
        </p:nvSpPr>
        <p:spPr bwMode="auto">
          <a:xfrm>
            <a:off x="0" y="57150"/>
            <a:ext cx="9144000" cy="92333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2700" b="1" i="0" dirty="0">
                <a:ea typeface="+mn-ea"/>
              </a:rPr>
              <a:t>An Approach to a Neonate Serum </a:t>
            </a:r>
            <a:r>
              <a:rPr lang="en-US" sz="2700" b="1" i="0" dirty="0" err="1">
                <a:ea typeface="+mn-ea"/>
              </a:rPr>
              <a:t>cCa</a:t>
            </a:r>
            <a:r>
              <a:rPr lang="en-US" sz="2700" b="1" i="0" dirty="0">
                <a:ea typeface="+mn-ea"/>
              </a:rPr>
              <a:t> &lt;2.2 mmol/l with </a:t>
            </a:r>
          </a:p>
          <a:p>
            <a:pPr algn="ctr" eaLnBrk="1" hangingPunct="1">
              <a:defRPr/>
            </a:pPr>
            <a:r>
              <a:rPr lang="en-US" sz="2700" b="1" i="0" dirty="0">
                <a:ea typeface="+mn-ea"/>
              </a:rPr>
              <a:t>Normal Mg Concentrations</a:t>
            </a:r>
            <a:endParaRPr lang="en-GB" sz="2700" b="1" i="0" dirty="0">
              <a:ea typeface="+mn-ea"/>
            </a:endParaRPr>
          </a:p>
        </p:txBody>
      </p:sp>
      <p:sp>
        <p:nvSpPr>
          <p:cNvPr id="302093" name="Rectangle 13"/>
          <p:cNvSpPr>
            <a:spLocks noChangeArrowheads="1"/>
          </p:cNvSpPr>
          <p:nvPr/>
        </p:nvSpPr>
        <p:spPr bwMode="auto">
          <a:xfrm>
            <a:off x="3938413" y="983218"/>
            <a:ext cx="1237134" cy="36933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Serum</a:t>
            </a:r>
            <a:r>
              <a:rPr lang="en-US" sz="1800" b="1" i="0" dirty="0">
                <a:ea typeface="+mn-ea"/>
              </a:rPr>
              <a:t> PTH</a:t>
            </a:r>
            <a:endParaRPr lang="en-GB" sz="1800" b="1" i="0" baseline="-25000" dirty="0">
              <a:ea typeface="+mn-ea"/>
            </a:endParaRPr>
          </a:p>
        </p:txBody>
      </p:sp>
      <p:sp>
        <p:nvSpPr>
          <p:cNvPr id="302094" name="Line 14"/>
          <p:cNvSpPr>
            <a:spLocks noChangeShapeType="1"/>
          </p:cNvSpPr>
          <p:nvPr/>
        </p:nvSpPr>
        <p:spPr bwMode="auto">
          <a:xfrm>
            <a:off x="4800600" y="1428750"/>
            <a:ext cx="304800" cy="1524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095" name="Line 15"/>
          <p:cNvSpPr>
            <a:spLocks noChangeShapeType="1"/>
          </p:cNvSpPr>
          <p:nvPr/>
        </p:nvSpPr>
        <p:spPr bwMode="auto">
          <a:xfrm flipH="1">
            <a:off x="3505200" y="1419225"/>
            <a:ext cx="448733" cy="1619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096" name="Rectangle 16"/>
          <p:cNvSpPr>
            <a:spLocks noChangeArrowheads="1"/>
          </p:cNvSpPr>
          <p:nvPr/>
        </p:nvSpPr>
        <p:spPr bwMode="auto">
          <a:xfrm>
            <a:off x="2971800" y="1364218"/>
            <a:ext cx="619080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High</a:t>
            </a:r>
            <a:endParaRPr lang="en-GB" sz="1800" b="1" i="0" dirty="0">
              <a:ea typeface="+mn-ea"/>
            </a:endParaRPr>
          </a:p>
        </p:txBody>
      </p:sp>
      <p:sp>
        <p:nvSpPr>
          <p:cNvPr id="302097" name="Rectangle 17"/>
          <p:cNvSpPr>
            <a:spLocks noChangeArrowheads="1"/>
          </p:cNvSpPr>
          <p:nvPr/>
        </p:nvSpPr>
        <p:spPr bwMode="auto">
          <a:xfrm>
            <a:off x="5181600" y="1428750"/>
            <a:ext cx="576953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Low</a:t>
            </a:r>
            <a:endParaRPr lang="en-GB" sz="1800" b="1" i="0" dirty="0">
              <a:ea typeface="+mn-ea"/>
            </a:endParaRPr>
          </a:p>
        </p:txBody>
      </p:sp>
      <p:sp>
        <p:nvSpPr>
          <p:cNvPr id="302100" name="Line 20"/>
          <p:cNvSpPr>
            <a:spLocks noChangeShapeType="1"/>
          </p:cNvSpPr>
          <p:nvPr/>
        </p:nvSpPr>
        <p:spPr bwMode="auto">
          <a:xfrm>
            <a:off x="5686392" y="1716910"/>
            <a:ext cx="337439" cy="473699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108" name="Rectangle 28"/>
          <p:cNvSpPr>
            <a:spLocks noChangeArrowheads="1"/>
          </p:cNvSpPr>
          <p:nvPr/>
        </p:nvSpPr>
        <p:spPr bwMode="auto">
          <a:xfrm>
            <a:off x="4856083" y="2230985"/>
            <a:ext cx="2118372" cy="369332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b="1" i="0" dirty="0" err="1">
                <a:ea typeface="+mn-ea"/>
              </a:rPr>
              <a:t>Hypoparathyroidism</a:t>
            </a:r>
            <a:endParaRPr lang="en-US" sz="1800" b="1" i="0" dirty="0">
              <a:ea typeface="+mn-ea"/>
            </a:endParaRPr>
          </a:p>
        </p:txBody>
      </p:sp>
      <p:sp>
        <p:nvSpPr>
          <p:cNvPr id="302111" name="Rectangle 31"/>
          <p:cNvSpPr>
            <a:spLocks noChangeArrowheads="1"/>
          </p:cNvSpPr>
          <p:nvPr/>
        </p:nvSpPr>
        <p:spPr bwMode="auto">
          <a:xfrm>
            <a:off x="1465503" y="2122714"/>
            <a:ext cx="2630144" cy="646331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Vitamin D ± Ca Deficiency</a:t>
            </a:r>
          </a:p>
          <a:p>
            <a:pPr>
              <a:defRPr/>
            </a:pPr>
            <a:r>
              <a:rPr lang="en-US" sz="1800" b="1" i="0" dirty="0">
                <a:ea typeface="+mn-ea"/>
              </a:rPr>
              <a:t>Related Causes</a:t>
            </a:r>
            <a:endParaRPr lang="en-GB" sz="1800" b="1" i="0" dirty="0">
              <a:ea typeface="+mn-ea"/>
            </a:endParaRPr>
          </a:p>
        </p:txBody>
      </p:sp>
      <p:sp>
        <p:nvSpPr>
          <p:cNvPr id="302112" name="Line 32"/>
          <p:cNvSpPr>
            <a:spLocks noChangeShapeType="1"/>
          </p:cNvSpPr>
          <p:nvPr/>
        </p:nvSpPr>
        <p:spPr bwMode="auto">
          <a:xfrm flipH="1">
            <a:off x="1752600" y="2680216"/>
            <a:ext cx="272344" cy="304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113" name="Rectangle 33"/>
          <p:cNvSpPr>
            <a:spLocks noChangeArrowheads="1"/>
          </p:cNvSpPr>
          <p:nvPr/>
        </p:nvSpPr>
        <p:spPr bwMode="auto">
          <a:xfrm>
            <a:off x="755795" y="3002518"/>
            <a:ext cx="1604927" cy="36933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Plasma</a:t>
            </a:r>
            <a:r>
              <a:rPr lang="en-US" sz="1800" b="1" i="0" dirty="0">
                <a:ea typeface="+mn-ea"/>
              </a:rPr>
              <a:t> 25OHD</a:t>
            </a:r>
            <a:endParaRPr lang="en-GB" sz="1800" b="1" i="0" dirty="0">
              <a:ea typeface="+mn-ea"/>
            </a:endParaRPr>
          </a:p>
        </p:txBody>
      </p:sp>
      <p:sp>
        <p:nvSpPr>
          <p:cNvPr id="302115" name="Line 35"/>
          <p:cNvSpPr>
            <a:spLocks noChangeShapeType="1"/>
          </p:cNvSpPr>
          <p:nvPr/>
        </p:nvSpPr>
        <p:spPr bwMode="auto">
          <a:xfrm flipH="1">
            <a:off x="914399" y="3415391"/>
            <a:ext cx="548977" cy="300059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116" name="Rectangle 36"/>
          <p:cNvSpPr>
            <a:spLocks noChangeArrowheads="1"/>
          </p:cNvSpPr>
          <p:nvPr/>
        </p:nvSpPr>
        <p:spPr bwMode="auto">
          <a:xfrm>
            <a:off x="225962" y="3499788"/>
            <a:ext cx="576953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Low</a:t>
            </a:r>
            <a:endParaRPr lang="en-GB" sz="1800" b="1" i="0" dirty="0">
              <a:ea typeface="+mn-ea"/>
            </a:endParaRPr>
          </a:p>
        </p:txBody>
      </p:sp>
      <p:sp>
        <p:nvSpPr>
          <p:cNvPr id="302119" name="Line 39"/>
          <p:cNvSpPr>
            <a:spLocks noChangeShapeType="1"/>
          </p:cNvSpPr>
          <p:nvPr/>
        </p:nvSpPr>
        <p:spPr bwMode="auto">
          <a:xfrm>
            <a:off x="514439" y="3905697"/>
            <a:ext cx="0" cy="48955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120" name="Rectangle 40"/>
          <p:cNvSpPr>
            <a:spLocks noChangeArrowheads="1"/>
          </p:cNvSpPr>
          <p:nvPr/>
        </p:nvSpPr>
        <p:spPr bwMode="auto">
          <a:xfrm>
            <a:off x="197186" y="4468406"/>
            <a:ext cx="1170449" cy="646331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b="1" i="0" dirty="0">
                <a:ea typeface="+mn-ea"/>
              </a:rPr>
              <a:t>25OH</a:t>
            </a:r>
            <a:r>
              <a:rPr lang="en-US" b="1" dirty="0"/>
              <a:t>D </a:t>
            </a:r>
          </a:p>
          <a:p>
            <a:pPr algn="ctr">
              <a:defRPr/>
            </a:pPr>
            <a:r>
              <a:rPr lang="en-US" sz="1800" b="1" i="0" dirty="0">
                <a:ea typeface="+mn-ea"/>
              </a:rPr>
              <a:t>Deficiency</a:t>
            </a:r>
            <a:endParaRPr lang="en-GB" sz="1800" b="1" i="0" dirty="0">
              <a:ea typeface="+mn-ea"/>
            </a:endParaRPr>
          </a:p>
        </p:txBody>
      </p:sp>
      <p:sp>
        <p:nvSpPr>
          <p:cNvPr id="46" name="Line 15"/>
          <p:cNvSpPr>
            <a:spLocks noChangeShapeType="1"/>
          </p:cNvSpPr>
          <p:nvPr/>
        </p:nvSpPr>
        <p:spPr bwMode="auto">
          <a:xfrm>
            <a:off x="3276601" y="1724025"/>
            <a:ext cx="0" cy="390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47" name="Rectangle 21"/>
          <p:cNvSpPr>
            <a:spLocks noChangeArrowheads="1"/>
          </p:cNvSpPr>
          <p:nvPr/>
        </p:nvSpPr>
        <p:spPr bwMode="auto">
          <a:xfrm>
            <a:off x="202512" y="2223016"/>
            <a:ext cx="1054391" cy="36933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High </a:t>
            </a:r>
            <a:r>
              <a:rPr lang="en-US" sz="1800" b="1" i="0" dirty="0">
                <a:ea typeface="+mn-ea"/>
              </a:rPr>
              <a:t>PTH</a:t>
            </a:r>
            <a:endParaRPr lang="en-GB" sz="1800" b="1" i="0" dirty="0">
              <a:ea typeface="+mn-ea"/>
            </a:endParaRPr>
          </a:p>
        </p:txBody>
      </p:sp>
      <p:sp>
        <p:nvSpPr>
          <p:cNvPr id="48" name="Rectangle 13"/>
          <p:cNvSpPr>
            <a:spLocks noChangeArrowheads="1"/>
          </p:cNvSpPr>
          <p:nvPr/>
        </p:nvSpPr>
        <p:spPr bwMode="auto">
          <a:xfrm>
            <a:off x="2490210" y="3002260"/>
            <a:ext cx="2029979" cy="36933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i="0" dirty="0">
                <a:ea typeface="+mn-ea"/>
              </a:rPr>
              <a:t>X-ray Wrist or Knee</a:t>
            </a:r>
          </a:p>
        </p:txBody>
      </p:sp>
      <p:sp>
        <p:nvSpPr>
          <p:cNvPr id="49" name="Rectangle 13"/>
          <p:cNvSpPr>
            <a:spLocks noChangeArrowheads="1"/>
          </p:cNvSpPr>
          <p:nvPr/>
        </p:nvSpPr>
        <p:spPr bwMode="auto">
          <a:xfrm>
            <a:off x="5909793" y="3317073"/>
            <a:ext cx="1383712" cy="36933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i="0" dirty="0">
                <a:ea typeface="+mn-ea"/>
              </a:rPr>
              <a:t>Urine Ca/</a:t>
            </a:r>
            <a:r>
              <a:rPr lang="en-GB" sz="1800" b="1" i="0" dirty="0" err="1">
                <a:ea typeface="+mn-ea"/>
              </a:rPr>
              <a:t>Crt</a:t>
            </a:r>
            <a:endParaRPr lang="en-GB" sz="1800" b="1" i="0" dirty="0">
              <a:ea typeface="+mn-ea"/>
            </a:endParaRPr>
          </a:p>
        </p:txBody>
      </p:sp>
      <p:sp>
        <p:nvSpPr>
          <p:cNvPr id="50" name="Rectangle 19"/>
          <p:cNvSpPr>
            <a:spLocks noChangeArrowheads="1"/>
          </p:cNvSpPr>
          <p:nvPr/>
        </p:nvSpPr>
        <p:spPr bwMode="auto">
          <a:xfrm>
            <a:off x="5767670" y="4343737"/>
            <a:ext cx="1667957" cy="646331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b="1" i="0" dirty="0" err="1">
                <a:ea typeface="+mn-ea"/>
              </a:rPr>
              <a:t>Hypocalcaemic</a:t>
            </a:r>
            <a:r>
              <a:rPr lang="en-US" sz="1800" b="1" i="0" dirty="0">
                <a:ea typeface="+mn-ea"/>
              </a:rPr>
              <a:t> </a:t>
            </a:r>
          </a:p>
          <a:p>
            <a:pPr algn="ctr">
              <a:defRPr/>
            </a:pPr>
            <a:r>
              <a:rPr lang="en-US" sz="1800" b="1" i="0" dirty="0" err="1">
                <a:ea typeface="+mn-ea"/>
              </a:rPr>
              <a:t>hypercalciuria</a:t>
            </a:r>
            <a:endParaRPr lang="en-GB" sz="1800" b="1" i="0" dirty="0">
              <a:ea typeface="+mn-ea"/>
            </a:endParaRPr>
          </a:p>
        </p:txBody>
      </p:sp>
      <p:sp>
        <p:nvSpPr>
          <p:cNvPr id="51" name="Line 26"/>
          <p:cNvSpPr>
            <a:spLocks noChangeShapeType="1"/>
          </p:cNvSpPr>
          <p:nvPr/>
        </p:nvSpPr>
        <p:spPr bwMode="auto">
          <a:xfrm>
            <a:off x="6627164" y="4035488"/>
            <a:ext cx="0" cy="32504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52" name="Rectangle 17"/>
          <p:cNvSpPr>
            <a:spLocks noChangeArrowheads="1"/>
          </p:cNvSpPr>
          <p:nvPr/>
        </p:nvSpPr>
        <p:spPr bwMode="auto">
          <a:xfrm>
            <a:off x="6317624" y="3666156"/>
            <a:ext cx="619080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High</a:t>
            </a:r>
            <a:endParaRPr lang="en-GB" sz="1800" b="1" i="0" dirty="0">
              <a:ea typeface="+mn-ea"/>
            </a:endParaRPr>
          </a:p>
        </p:txBody>
      </p:sp>
      <p:sp>
        <p:nvSpPr>
          <p:cNvPr id="55" name="Rectangle 21"/>
          <p:cNvSpPr>
            <a:spLocks noChangeArrowheads="1"/>
          </p:cNvSpPr>
          <p:nvPr/>
        </p:nvSpPr>
        <p:spPr bwMode="auto">
          <a:xfrm>
            <a:off x="7518479" y="4485710"/>
            <a:ext cx="1141466" cy="36933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Renal USS</a:t>
            </a:r>
            <a:endParaRPr lang="en-GB" sz="1800" b="1" i="0" dirty="0">
              <a:ea typeface="+mn-ea"/>
            </a:endParaRPr>
          </a:p>
        </p:txBody>
      </p:sp>
      <p:sp>
        <p:nvSpPr>
          <p:cNvPr id="56" name="Line 20">
            <a:extLst>
              <a:ext uri="{FF2B5EF4-FFF2-40B4-BE49-F238E27FC236}">
                <a16:creationId xmlns:a16="http://schemas.microsoft.com/office/drawing/2014/main" xmlns="" id="{5E37AD9F-CF1A-8742-8E51-026E1B4250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88290" y="1850945"/>
            <a:ext cx="337439" cy="33966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57" name="Line 20">
            <a:extLst>
              <a:ext uri="{FF2B5EF4-FFF2-40B4-BE49-F238E27FC236}">
                <a16:creationId xmlns:a16="http://schemas.microsoft.com/office/drawing/2014/main" xmlns="" id="{1AED956B-2DA2-E945-8757-DEC6035839A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74455" y="2413845"/>
            <a:ext cx="493145" cy="274082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361482B-B230-144C-A4C3-7AA252E0EFEE}"/>
              </a:ext>
            </a:extLst>
          </p:cNvPr>
          <p:cNvSpPr txBox="1"/>
          <p:nvPr/>
        </p:nvSpPr>
        <p:spPr>
          <a:xfrm>
            <a:off x="7225738" y="1043285"/>
            <a:ext cx="1726948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Transient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Sick neonate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Maternal   Ca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AADBE770-0BE3-AD4D-97C1-AFF0801BB306}"/>
              </a:ext>
            </a:extLst>
          </p:cNvPr>
          <p:cNvSpPr txBox="1"/>
          <p:nvPr/>
        </p:nvSpPr>
        <p:spPr>
          <a:xfrm>
            <a:off x="7467600" y="2729656"/>
            <a:ext cx="1600375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Permanent</a:t>
            </a:r>
          </a:p>
          <a:p>
            <a:r>
              <a:rPr lang="en-US" dirty="0"/>
              <a:t>Genetic causes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74A1233-D73B-FD48-A46C-F2E1CDEA3ED3}"/>
              </a:ext>
            </a:extLst>
          </p:cNvPr>
          <p:cNvSpPr txBox="1"/>
          <p:nvPr/>
        </p:nvSpPr>
        <p:spPr>
          <a:xfrm>
            <a:off x="699235" y="4070212"/>
            <a:ext cx="1269899" cy="30777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ALP &amp; PO4 ± N</a:t>
            </a:r>
          </a:p>
        </p:txBody>
      </p:sp>
      <p:sp>
        <p:nvSpPr>
          <p:cNvPr id="9" name="Up Arrow 8">
            <a:extLst>
              <a:ext uri="{FF2B5EF4-FFF2-40B4-BE49-F238E27FC236}">
                <a16:creationId xmlns:a16="http://schemas.microsoft.com/office/drawing/2014/main" xmlns="" id="{CBBE5760-017C-0749-936D-F80F8ED8F21B}"/>
              </a:ext>
            </a:extLst>
          </p:cNvPr>
          <p:cNvSpPr/>
          <p:nvPr/>
        </p:nvSpPr>
        <p:spPr>
          <a:xfrm>
            <a:off x="8505790" y="1625353"/>
            <a:ext cx="75574" cy="23633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ine 35">
            <a:extLst>
              <a:ext uri="{FF2B5EF4-FFF2-40B4-BE49-F238E27FC236}">
                <a16:creationId xmlns:a16="http://schemas.microsoft.com/office/drawing/2014/main" xmlns="" id="{C1B03139-A49D-9847-A6C6-559675C3D0D6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6321" y="3420657"/>
            <a:ext cx="861904" cy="30595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7C7277F-8B8C-1743-8C99-DBC4892EA6B5}"/>
              </a:ext>
            </a:extLst>
          </p:cNvPr>
          <p:cNvSpPr txBox="1"/>
          <p:nvPr/>
        </p:nvSpPr>
        <p:spPr>
          <a:xfrm>
            <a:off x="2715161" y="3497383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Normal</a:t>
            </a:r>
          </a:p>
        </p:txBody>
      </p:sp>
      <p:sp>
        <p:nvSpPr>
          <p:cNvPr id="60" name="Rectangle 40">
            <a:extLst>
              <a:ext uri="{FF2B5EF4-FFF2-40B4-BE49-F238E27FC236}">
                <a16:creationId xmlns:a16="http://schemas.microsoft.com/office/drawing/2014/main" xmlns="" id="{4A92CF70-4F60-A04E-AEA6-1BB8FA4EC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7296" y="3885546"/>
            <a:ext cx="2003242" cy="1200329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b="1" i="0" dirty="0">
                <a:ea typeface="+mn-ea"/>
              </a:rPr>
              <a:t>Ca</a:t>
            </a:r>
            <a:r>
              <a:rPr lang="en-US" b="1" dirty="0"/>
              <a:t> </a:t>
            </a:r>
            <a:r>
              <a:rPr lang="en-US" sz="1800" b="1" i="0" dirty="0">
                <a:ea typeface="+mn-ea"/>
              </a:rPr>
              <a:t>Deficiency State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Dietary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800" i="0" dirty="0">
                <a:ea typeface="+mn-ea"/>
              </a:rPr>
              <a:t>Osteopetrosis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I-cell disease</a:t>
            </a:r>
            <a:endParaRPr lang="en-GB" sz="1800" i="0" dirty="0"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ChangeArrowheads="1"/>
          </p:cNvSpPr>
          <p:nvPr/>
        </p:nvSpPr>
        <p:spPr bwMode="auto">
          <a:xfrm>
            <a:off x="412046" y="2247900"/>
            <a:ext cx="8449733" cy="92333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5400" b="1" i="0" dirty="0">
                <a:ea typeface="+mn-ea"/>
              </a:rPr>
              <a:t>Selected cases</a:t>
            </a:r>
            <a:endParaRPr lang="en-GB" sz="4000" b="1" i="0" dirty="0">
              <a:ea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93" name="Rectangle 13"/>
          <p:cNvSpPr>
            <a:spLocks noChangeArrowheads="1"/>
          </p:cNvSpPr>
          <p:nvPr/>
        </p:nvSpPr>
        <p:spPr bwMode="auto">
          <a:xfrm>
            <a:off x="3938413" y="983218"/>
            <a:ext cx="567078" cy="36933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PTH</a:t>
            </a:r>
            <a:endParaRPr lang="en-GB" sz="1800" b="1" i="0" baseline="-25000" dirty="0">
              <a:ea typeface="+mn-ea"/>
            </a:endParaRPr>
          </a:p>
        </p:txBody>
      </p:sp>
      <p:sp>
        <p:nvSpPr>
          <p:cNvPr id="302095" name="Line 15"/>
          <p:cNvSpPr>
            <a:spLocks noChangeShapeType="1"/>
          </p:cNvSpPr>
          <p:nvPr/>
        </p:nvSpPr>
        <p:spPr bwMode="auto">
          <a:xfrm flipH="1">
            <a:off x="3505200" y="1419225"/>
            <a:ext cx="448733" cy="1619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096" name="Rectangle 16"/>
          <p:cNvSpPr>
            <a:spLocks noChangeArrowheads="1"/>
          </p:cNvSpPr>
          <p:nvPr/>
        </p:nvSpPr>
        <p:spPr bwMode="auto">
          <a:xfrm>
            <a:off x="2971800" y="1364218"/>
            <a:ext cx="619080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High</a:t>
            </a:r>
            <a:endParaRPr lang="en-GB" sz="1800" b="1" i="0" dirty="0">
              <a:ea typeface="+mn-ea"/>
            </a:endParaRPr>
          </a:p>
        </p:txBody>
      </p:sp>
      <p:sp>
        <p:nvSpPr>
          <p:cNvPr id="302111" name="Rectangle 31"/>
          <p:cNvSpPr>
            <a:spLocks noChangeArrowheads="1"/>
          </p:cNvSpPr>
          <p:nvPr/>
        </p:nvSpPr>
        <p:spPr bwMode="auto">
          <a:xfrm>
            <a:off x="1948525" y="2114550"/>
            <a:ext cx="2623475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Vitamin D Related Causes</a:t>
            </a:r>
            <a:endParaRPr lang="en-GB" sz="1800" b="1" i="0" dirty="0">
              <a:ea typeface="+mn-ea"/>
            </a:endParaRPr>
          </a:p>
        </p:txBody>
      </p:sp>
      <p:sp>
        <p:nvSpPr>
          <p:cNvPr id="302112" name="Line 32"/>
          <p:cNvSpPr>
            <a:spLocks noChangeShapeType="1"/>
          </p:cNvSpPr>
          <p:nvPr/>
        </p:nvSpPr>
        <p:spPr bwMode="auto">
          <a:xfrm flipH="1">
            <a:off x="2971800" y="2419350"/>
            <a:ext cx="272344" cy="304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113" name="Rectangle 33"/>
          <p:cNvSpPr>
            <a:spLocks noChangeArrowheads="1"/>
          </p:cNvSpPr>
          <p:nvPr/>
        </p:nvSpPr>
        <p:spPr bwMode="auto">
          <a:xfrm>
            <a:off x="2128873" y="2812018"/>
            <a:ext cx="1604927" cy="36933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Plasma</a:t>
            </a:r>
            <a:r>
              <a:rPr lang="en-US" sz="1800" b="1" i="0" dirty="0">
                <a:ea typeface="+mn-ea"/>
              </a:rPr>
              <a:t> 25OHD</a:t>
            </a:r>
            <a:endParaRPr lang="en-GB" sz="1800" b="1" i="0" dirty="0">
              <a:ea typeface="+mn-ea"/>
            </a:endParaRPr>
          </a:p>
        </p:txBody>
      </p:sp>
      <p:sp>
        <p:nvSpPr>
          <p:cNvPr id="302115" name="Line 35"/>
          <p:cNvSpPr>
            <a:spLocks noChangeShapeType="1"/>
          </p:cNvSpPr>
          <p:nvPr/>
        </p:nvSpPr>
        <p:spPr bwMode="auto">
          <a:xfrm>
            <a:off x="2971800" y="3257550"/>
            <a:ext cx="381000" cy="228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116" name="Rectangle 36"/>
          <p:cNvSpPr>
            <a:spLocks noChangeArrowheads="1"/>
          </p:cNvSpPr>
          <p:nvPr/>
        </p:nvSpPr>
        <p:spPr bwMode="auto">
          <a:xfrm>
            <a:off x="3461647" y="3333750"/>
            <a:ext cx="576953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Low</a:t>
            </a:r>
            <a:endParaRPr lang="en-GB" sz="1800" b="1" i="0" dirty="0">
              <a:ea typeface="+mn-ea"/>
            </a:endParaRPr>
          </a:p>
        </p:txBody>
      </p:sp>
      <p:sp>
        <p:nvSpPr>
          <p:cNvPr id="302119" name="Line 39"/>
          <p:cNvSpPr>
            <a:spLocks noChangeShapeType="1"/>
          </p:cNvSpPr>
          <p:nvPr/>
        </p:nvSpPr>
        <p:spPr bwMode="auto">
          <a:xfrm>
            <a:off x="3733800" y="3714751"/>
            <a:ext cx="0" cy="304799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120" name="Rectangle 40"/>
          <p:cNvSpPr>
            <a:spLocks noChangeArrowheads="1"/>
          </p:cNvSpPr>
          <p:nvPr/>
        </p:nvSpPr>
        <p:spPr bwMode="auto">
          <a:xfrm>
            <a:off x="2667000" y="4019550"/>
            <a:ext cx="2173287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Vitamin D Deficiency</a:t>
            </a:r>
            <a:endParaRPr lang="en-GB" sz="1800" b="1" i="0" dirty="0">
              <a:ea typeface="+mn-ea"/>
            </a:endParaRPr>
          </a:p>
        </p:txBody>
      </p:sp>
      <p:sp>
        <p:nvSpPr>
          <p:cNvPr id="46" name="Line 15"/>
          <p:cNvSpPr>
            <a:spLocks noChangeShapeType="1"/>
          </p:cNvSpPr>
          <p:nvPr/>
        </p:nvSpPr>
        <p:spPr bwMode="auto">
          <a:xfrm>
            <a:off x="3276601" y="1724025"/>
            <a:ext cx="0" cy="390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457200" y="209550"/>
            <a:ext cx="8229600" cy="625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Hypocalcaemia in a 20d old girl</a:t>
            </a: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105400" y="1387078"/>
            <a:ext cx="4038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cCa1.8</a:t>
            </a:r>
          </a:p>
          <a:p>
            <a:pPr>
              <a:spcBef>
                <a:spcPct val="20000"/>
              </a:spcBef>
              <a:defRPr/>
            </a:pPr>
            <a:r>
              <a:rPr lang="en-GB" sz="2800" b="1" dirty="0"/>
              <a:t>PTH 35pmo/l (1.2-6.5)</a:t>
            </a:r>
          </a:p>
          <a:p>
            <a:pPr>
              <a:spcBef>
                <a:spcPct val="20000"/>
              </a:spcBef>
              <a:defRPr/>
            </a:pPr>
            <a:r>
              <a:rPr lang="en-GB" sz="2800" b="1" dirty="0"/>
              <a:t>ALP 440/l (69-434)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PO</a:t>
            </a:r>
            <a:r>
              <a:rPr kumimoji="0" lang="en-GB" sz="2800" b="1" i="0" u="none" strike="noStrike" kern="1200" cap="none" spc="0" normalizeH="0" baseline="-2500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 1.2 (1.3-2.5)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25OHD 15nmol/l (&gt;50)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800" b="1" dirty="0"/>
              <a:t>5</a:t>
            </a:r>
            <a:r>
              <a:rPr lang="en-GB" sz="2800" b="1" baseline="30000" dirty="0"/>
              <a:t>th</a:t>
            </a:r>
            <a:r>
              <a:rPr lang="en-GB" sz="2800" b="1" dirty="0"/>
              <a:t> child, South-East Asian, Exclusively breast fed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800" b="1" dirty="0"/>
              <a:t>Mum severe Vit D Deficiency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93" grpId="0" animBg="1"/>
      <p:bldP spid="302095" grpId="0" animBg="1"/>
      <p:bldP spid="302096" grpId="0"/>
      <p:bldP spid="302111" grpId="0"/>
      <p:bldP spid="302112" grpId="0" animBg="1"/>
      <p:bldP spid="302113" grpId="0" animBg="1"/>
      <p:bldP spid="302115" grpId="0" animBg="1"/>
      <p:bldP spid="302116" grpId="0"/>
      <p:bldP spid="302119" grpId="0" animBg="1"/>
      <p:bldP spid="302120" grpId="0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93" name="Rectangle 13"/>
          <p:cNvSpPr>
            <a:spLocks noChangeArrowheads="1"/>
          </p:cNvSpPr>
          <p:nvPr/>
        </p:nvSpPr>
        <p:spPr bwMode="auto">
          <a:xfrm>
            <a:off x="3938413" y="983218"/>
            <a:ext cx="1237134" cy="36933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Serum</a:t>
            </a:r>
            <a:r>
              <a:rPr lang="en-US" sz="1800" b="1" i="0" dirty="0">
                <a:ea typeface="+mn-ea"/>
              </a:rPr>
              <a:t> PTH</a:t>
            </a:r>
            <a:endParaRPr lang="en-GB" sz="1800" b="1" i="0" baseline="-25000" dirty="0">
              <a:ea typeface="+mn-ea"/>
            </a:endParaRPr>
          </a:p>
        </p:txBody>
      </p:sp>
      <p:sp>
        <p:nvSpPr>
          <p:cNvPr id="302094" name="Line 14"/>
          <p:cNvSpPr>
            <a:spLocks noChangeShapeType="1"/>
          </p:cNvSpPr>
          <p:nvPr/>
        </p:nvSpPr>
        <p:spPr bwMode="auto">
          <a:xfrm>
            <a:off x="4800600" y="1428750"/>
            <a:ext cx="304800" cy="1524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097" name="Rectangle 17"/>
          <p:cNvSpPr>
            <a:spLocks noChangeArrowheads="1"/>
          </p:cNvSpPr>
          <p:nvPr/>
        </p:nvSpPr>
        <p:spPr bwMode="auto">
          <a:xfrm>
            <a:off x="5181600" y="1428750"/>
            <a:ext cx="619080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High</a:t>
            </a:r>
            <a:endParaRPr lang="en-GB" sz="1800" b="1" i="0" dirty="0">
              <a:ea typeface="+mn-ea"/>
            </a:endParaRPr>
          </a:p>
        </p:txBody>
      </p:sp>
      <p:sp>
        <p:nvSpPr>
          <p:cNvPr id="302100" name="Line 20"/>
          <p:cNvSpPr>
            <a:spLocks noChangeShapeType="1"/>
          </p:cNvSpPr>
          <p:nvPr/>
        </p:nvSpPr>
        <p:spPr bwMode="auto">
          <a:xfrm>
            <a:off x="5715000" y="1657350"/>
            <a:ext cx="585612" cy="213123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105" name="Rectangle 25"/>
          <p:cNvSpPr>
            <a:spLocks noChangeArrowheads="1"/>
          </p:cNvSpPr>
          <p:nvPr/>
        </p:nvSpPr>
        <p:spPr bwMode="auto">
          <a:xfrm>
            <a:off x="6140034" y="2654119"/>
            <a:ext cx="1983043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Ca Deficiency state</a:t>
            </a:r>
            <a:endParaRPr lang="en-GB" sz="1800" b="1" i="0" dirty="0">
              <a:ea typeface="+mn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97671" y="1943784"/>
            <a:ext cx="2630144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dirty="0"/>
              <a:t>Vitamin D ± Ca Deficiency</a:t>
            </a:r>
          </a:p>
          <a:p>
            <a:pPr>
              <a:defRPr/>
            </a:pPr>
            <a:r>
              <a:rPr lang="en-US" b="1" dirty="0"/>
              <a:t>Related Causes</a:t>
            </a:r>
            <a:endParaRPr lang="en-GB" b="1" dirty="0"/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304800" y="1352550"/>
            <a:ext cx="47244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cCa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1.4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/>
              <a:t>PTH 45pmol/l (1.2-6.9)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25(OH)D 48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nmo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/l (&gt;50)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ALP 120 (60-400)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800" b="1" dirty="0"/>
              <a:t>Osteopetrosis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800" b="1" dirty="0"/>
              <a:t>Genetics &amp; BMT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457200" y="381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Hypocalcaemia in a 2wk old girl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8B62A81-3AFB-494E-9CA5-49B1C601D2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427" y="2594335"/>
            <a:ext cx="302260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93" grpId="0" animBg="1"/>
      <p:bldP spid="302094" grpId="0" animBg="1"/>
      <p:bldP spid="302097" grpId="0"/>
      <p:bldP spid="302100" grpId="0" animBg="1"/>
      <p:bldP spid="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93" name="Rectangle 13"/>
          <p:cNvSpPr>
            <a:spLocks noChangeArrowheads="1"/>
          </p:cNvSpPr>
          <p:nvPr/>
        </p:nvSpPr>
        <p:spPr bwMode="auto">
          <a:xfrm>
            <a:off x="3938413" y="983218"/>
            <a:ext cx="567078" cy="36933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PTH</a:t>
            </a:r>
            <a:endParaRPr lang="en-GB" sz="1800" b="1" i="0" baseline="-25000" dirty="0">
              <a:ea typeface="+mn-ea"/>
            </a:endParaRPr>
          </a:p>
        </p:txBody>
      </p:sp>
      <p:sp>
        <p:nvSpPr>
          <p:cNvPr id="302095" name="Line 15"/>
          <p:cNvSpPr>
            <a:spLocks noChangeShapeType="1"/>
          </p:cNvSpPr>
          <p:nvPr/>
        </p:nvSpPr>
        <p:spPr bwMode="auto">
          <a:xfrm flipH="1">
            <a:off x="3505200" y="1419225"/>
            <a:ext cx="448733" cy="1619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096" name="Rectangle 16"/>
          <p:cNvSpPr>
            <a:spLocks noChangeArrowheads="1"/>
          </p:cNvSpPr>
          <p:nvPr/>
        </p:nvSpPr>
        <p:spPr bwMode="auto">
          <a:xfrm>
            <a:off x="2971800" y="1364218"/>
            <a:ext cx="535275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low</a:t>
            </a:r>
            <a:endParaRPr lang="en-GB" sz="1800" b="1" i="0" dirty="0">
              <a:ea typeface="+mn-ea"/>
            </a:endParaRPr>
          </a:p>
        </p:txBody>
      </p:sp>
      <p:sp>
        <p:nvSpPr>
          <p:cNvPr id="302111" name="Rectangle 31"/>
          <p:cNvSpPr>
            <a:spLocks noChangeArrowheads="1"/>
          </p:cNvSpPr>
          <p:nvPr/>
        </p:nvSpPr>
        <p:spPr bwMode="auto">
          <a:xfrm>
            <a:off x="531510" y="1766525"/>
            <a:ext cx="2137380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Hypoparathyroidism</a:t>
            </a:r>
            <a:endParaRPr lang="en-GB" sz="1800" b="1" i="0" dirty="0">
              <a:ea typeface="+mn-ea"/>
            </a:endParaRPr>
          </a:p>
        </p:txBody>
      </p:sp>
      <p:sp>
        <p:nvSpPr>
          <p:cNvPr id="302112" name="Line 32"/>
          <p:cNvSpPr>
            <a:spLocks noChangeShapeType="1"/>
          </p:cNvSpPr>
          <p:nvPr/>
        </p:nvSpPr>
        <p:spPr bwMode="auto">
          <a:xfrm flipH="1">
            <a:off x="1618367" y="2135857"/>
            <a:ext cx="29893" cy="305804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113" name="Rectangle 33"/>
          <p:cNvSpPr>
            <a:spLocks noChangeArrowheads="1"/>
          </p:cNvSpPr>
          <p:nvPr/>
        </p:nvSpPr>
        <p:spPr bwMode="auto">
          <a:xfrm>
            <a:off x="810586" y="2515257"/>
            <a:ext cx="1853392" cy="36933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Urine Ca/</a:t>
            </a:r>
            <a:r>
              <a:rPr lang="en-US" b="1" dirty="0" err="1"/>
              <a:t>crt</a:t>
            </a:r>
            <a:r>
              <a:rPr lang="en-US" b="1" dirty="0"/>
              <a:t> ratio</a:t>
            </a:r>
            <a:endParaRPr lang="en-GB" sz="1800" b="1" i="0" dirty="0">
              <a:ea typeface="+mn-ea"/>
            </a:endParaRPr>
          </a:p>
        </p:txBody>
      </p:sp>
      <p:sp>
        <p:nvSpPr>
          <p:cNvPr id="302115" name="Line 35"/>
          <p:cNvSpPr>
            <a:spLocks noChangeShapeType="1"/>
          </p:cNvSpPr>
          <p:nvPr/>
        </p:nvSpPr>
        <p:spPr bwMode="auto">
          <a:xfrm>
            <a:off x="1654722" y="2899648"/>
            <a:ext cx="0" cy="369332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116" name="Rectangle 36"/>
          <p:cNvSpPr>
            <a:spLocks noChangeArrowheads="1"/>
          </p:cNvSpPr>
          <p:nvPr/>
        </p:nvSpPr>
        <p:spPr bwMode="auto">
          <a:xfrm>
            <a:off x="1183511" y="3225322"/>
            <a:ext cx="899605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Normal</a:t>
            </a:r>
            <a:endParaRPr lang="en-GB" sz="1800" b="1" i="0" dirty="0">
              <a:ea typeface="+mn-ea"/>
            </a:endParaRPr>
          </a:p>
        </p:txBody>
      </p:sp>
      <p:sp>
        <p:nvSpPr>
          <p:cNvPr id="302119" name="Line 39"/>
          <p:cNvSpPr>
            <a:spLocks noChangeShapeType="1"/>
          </p:cNvSpPr>
          <p:nvPr/>
        </p:nvSpPr>
        <p:spPr bwMode="auto">
          <a:xfrm>
            <a:off x="1648260" y="3594654"/>
            <a:ext cx="0" cy="304799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02120" name="Rectangle 40"/>
          <p:cNvSpPr>
            <a:spLocks noChangeArrowheads="1"/>
          </p:cNvSpPr>
          <p:nvPr/>
        </p:nvSpPr>
        <p:spPr bwMode="auto">
          <a:xfrm>
            <a:off x="290022" y="3947461"/>
            <a:ext cx="3205236" cy="36933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0" dirty="0">
                <a:ea typeface="+mn-ea"/>
              </a:rPr>
              <a:t>Transient/Permanent </a:t>
            </a:r>
            <a:r>
              <a:rPr lang="en-US" sz="1800" b="1" i="0" dirty="0" err="1">
                <a:ea typeface="+mn-ea"/>
              </a:rPr>
              <a:t>Hypopara</a:t>
            </a:r>
            <a:endParaRPr lang="en-GB" sz="1800" b="1" i="0" dirty="0">
              <a:ea typeface="+mn-ea"/>
            </a:endParaRPr>
          </a:p>
        </p:txBody>
      </p:sp>
      <p:sp>
        <p:nvSpPr>
          <p:cNvPr id="46" name="Line 15"/>
          <p:cNvSpPr>
            <a:spLocks noChangeShapeType="1"/>
          </p:cNvSpPr>
          <p:nvPr/>
        </p:nvSpPr>
        <p:spPr bwMode="auto">
          <a:xfrm flipH="1">
            <a:off x="2281496" y="1604486"/>
            <a:ext cx="587301" cy="12364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457200" y="209550"/>
            <a:ext cx="8229600" cy="625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Hypocalcaemia in a 3wk old boy</a:t>
            </a: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105400" y="1387078"/>
            <a:ext cx="4038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cCa1.1</a:t>
            </a:r>
          </a:p>
          <a:p>
            <a:pPr>
              <a:spcBef>
                <a:spcPct val="20000"/>
              </a:spcBef>
              <a:defRPr/>
            </a:pPr>
            <a:r>
              <a:rPr lang="en-GB" sz="2800" b="1" dirty="0"/>
              <a:t>PTH 0.9pmo/l (1.2-6.5)</a:t>
            </a:r>
          </a:p>
          <a:p>
            <a:pPr>
              <a:spcBef>
                <a:spcPct val="20000"/>
              </a:spcBef>
              <a:defRPr/>
            </a:pPr>
            <a:r>
              <a:rPr lang="en-GB" sz="2800" b="1" dirty="0"/>
              <a:t>ALP 87/l (69-434)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PO</a:t>
            </a:r>
            <a:r>
              <a:rPr kumimoji="0" lang="en-GB" sz="2800" b="1" i="0" u="none" strike="noStrike" kern="1200" cap="none" spc="0" normalizeH="0" baseline="-2500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 2.2 (1.3-2.5)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25OHD 43nmol/l (&gt;50)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800" b="1" dirty="0"/>
              <a:t>At 6mo continues on medication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800" b="1" dirty="0"/>
              <a:t>Hearing deficit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800" b="1" dirty="0"/>
              <a:t>Dad hearing deficit &amp; hypocalcaemia diagnosed recently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F2893F8-4ED3-294A-9119-6FB0AD9B2622}"/>
              </a:ext>
            </a:extLst>
          </p:cNvPr>
          <p:cNvSpPr txBox="1"/>
          <p:nvPr/>
        </p:nvSpPr>
        <p:spPr>
          <a:xfrm>
            <a:off x="152400" y="4575055"/>
            <a:ext cx="5294976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Hypoparathyroidism- HDR syndrome </a:t>
            </a:r>
            <a:r>
              <a:rPr lang="en-US" b="1" i="1" dirty="0"/>
              <a:t>GATA3</a:t>
            </a:r>
            <a:r>
              <a:rPr lang="en-US" b="1" dirty="0"/>
              <a:t> mutation</a:t>
            </a:r>
          </a:p>
        </p:txBody>
      </p:sp>
    </p:spTree>
    <p:extLst>
      <p:ext uri="{BB962C8B-B14F-4D97-AF65-F5344CB8AC3E}">
        <p14:creationId xmlns:p14="http://schemas.microsoft.com/office/powerpoint/2010/main" val="186030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93" grpId="0" animBg="1"/>
      <p:bldP spid="302095" grpId="0" animBg="1"/>
      <p:bldP spid="302096" grpId="0"/>
      <p:bldP spid="302111" grpId="0"/>
      <p:bldP spid="302112" grpId="0" animBg="1"/>
      <p:bldP spid="302113" grpId="0" animBg="1"/>
      <p:bldP spid="302115" grpId="0" animBg="1"/>
      <p:bldP spid="302116" grpId="0"/>
      <p:bldP spid="302119" grpId="0" animBg="1"/>
      <p:bldP spid="302120" grpId="0"/>
      <p:bldP spid="46" grpId="0" animBg="1"/>
      <p:bldP spid="2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5642</TotalTime>
  <Words>1048</Words>
  <Application>Microsoft Office PowerPoint</Application>
  <PresentationFormat>On-screen Show (16:9)</PresentationFormat>
  <Paragraphs>288</Paragraphs>
  <Slides>37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An Approach to a Neonate with  Hypo &amp; Hypercalcaemia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Hypocalcaemia genetic panel</vt:lpstr>
      <vt:lpstr>Cause?</vt:lpstr>
      <vt:lpstr>Sanjad Sakati Syndrome</vt:lpstr>
      <vt:lpstr>PowerPoint Presentation</vt:lpstr>
      <vt:lpstr>PowerPoint Presentation</vt:lpstr>
      <vt:lpstr>Approach to Hypercalcaemia</vt:lpstr>
      <vt:lpstr>Hypercalcaemia:10 day old girl</vt:lpstr>
      <vt:lpstr>Neonatal Subcutaneous Fat Necrosis</vt:lpstr>
      <vt:lpstr>Hypercalcaemia:2-wk-old girl</vt:lpstr>
      <vt:lpstr>Hypercalcaemia in Breast Fed infants</vt:lpstr>
      <vt:lpstr>PowerPoint Presentation</vt:lpstr>
      <vt:lpstr>Summary</vt:lpstr>
      <vt:lpstr>PowerPoint Presentation</vt:lpstr>
      <vt:lpstr>PowerPoint Presentation</vt:lpstr>
      <vt:lpstr>XC</vt:lpstr>
      <vt:lpstr>Skeletal survey</vt:lpstr>
      <vt:lpstr>PowerPoint Presentation</vt:lpstr>
      <vt:lpstr>PowerPoint Presentation</vt:lpstr>
      <vt:lpstr>Hypercalcaemia:10 day old boy</vt:lpstr>
      <vt:lpstr>Management</vt:lpstr>
      <vt:lpstr>Management</vt:lpstr>
      <vt:lpstr>Progress</vt:lpstr>
      <vt:lpstr>Progress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Anamika Rao</dc:creator>
  <cp:lastModifiedBy>Grothusen Ben (R0A) Manchester University NHS FT</cp:lastModifiedBy>
  <cp:revision>160</cp:revision>
  <dcterms:created xsi:type="dcterms:W3CDTF">2006-08-16T00:00:00Z</dcterms:created>
  <dcterms:modified xsi:type="dcterms:W3CDTF">2020-02-28T09:29:14Z</dcterms:modified>
</cp:coreProperties>
</file>