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355" r:id="rId3"/>
    <p:sldId id="356" r:id="rId4"/>
    <p:sldId id="312" r:id="rId5"/>
    <p:sldId id="349" r:id="rId6"/>
    <p:sldId id="357" r:id="rId7"/>
    <p:sldId id="359" r:id="rId8"/>
    <p:sldId id="360" r:id="rId9"/>
    <p:sldId id="350" r:id="rId10"/>
    <p:sldId id="367" r:id="rId11"/>
    <p:sldId id="351" r:id="rId12"/>
    <p:sldId id="353" r:id="rId13"/>
    <p:sldId id="361" r:id="rId14"/>
    <p:sldId id="347" r:id="rId15"/>
    <p:sldId id="313" r:id="rId16"/>
    <p:sldId id="314" r:id="rId17"/>
    <p:sldId id="338" r:id="rId18"/>
    <p:sldId id="339" r:id="rId19"/>
    <p:sldId id="363" r:id="rId20"/>
    <p:sldId id="364" r:id="rId21"/>
    <p:sldId id="341" r:id="rId22"/>
    <p:sldId id="368" r:id="rId23"/>
    <p:sldId id="315" r:id="rId24"/>
    <p:sldId id="348" r:id="rId25"/>
    <p:sldId id="344" r:id="rId26"/>
    <p:sldId id="343" r:id="rId27"/>
    <p:sldId id="342" r:id="rId28"/>
    <p:sldId id="345" r:id="rId29"/>
    <p:sldId id="366" r:id="rId30"/>
    <p:sldId id="365" r:id="rId31"/>
    <p:sldId id="274" r:id="rId32"/>
    <p:sldId id="31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97" y="376196"/>
            <a:ext cx="1902683" cy="78731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8830" y="3992138"/>
            <a:ext cx="4024603" cy="3285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kern="1200" cap="none" baseline="0">
                <a:solidFill>
                  <a:srgbClr val="005EB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rPr>
              <a:t>Hospital </a:t>
            </a:r>
            <a:r>
              <a:rPr lang="en-US" sz="1800" b="1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rPr>
              <a:t>name goes here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408830" y="2886935"/>
            <a:ext cx="6164814" cy="895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Presentation name goes here</a:t>
            </a:r>
          </a:p>
        </p:txBody>
      </p:sp>
    </p:spTree>
    <p:extLst>
      <p:ext uri="{BB962C8B-B14F-4D97-AF65-F5344CB8AC3E}">
        <p14:creationId xmlns:p14="http://schemas.microsoft.com/office/powerpoint/2010/main" val="3089126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971800" y="3429000"/>
            <a:ext cx="4024603" cy="3200400"/>
          </a:xfrm>
        </p:spPr>
        <p:txBody>
          <a:bodyPr/>
          <a:lstStyle/>
          <a:p>
            <a:r>
              <a:rPr lang="en-US" sz="3600" b="0" dirty="0">
                <a:solidFill>
                  <a:schemeClr val="tx1"/>
                </a:solidFill>
              </a:rPr>
              <a:t>Yasser Masood</a:t>
            </a:r>
          </a:p>
          <a:p>
            <a:r>
              <a:rPr lang="en-US" sz="1800" b="0" dirty="0">
                <a:solidFill>
                  <a:schemeClr val="tx1"/>
                </a:solidFill>
              </a:rPr>
              <a:t>              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Consultant Neonatologist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St Mary’s </a:t>
            </a:r>
            <a:r>
              <a:rPr lang="en-US" sz="2000" b="0" dirty="0" smtClean="0">
                <a:solidFill>
                  <a:schemeClr val="tx1"/>
                </a:solidFill>
              </a:rPr>
              <a:t>Hospital, Manchester 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14400" y="1295400"/>
            <a:ext cx="7870677" cy="1155226"/>
          </a:xfrm>
        </p:spPr>
        <p:txBody>
          <a:bodyPr/>
          <a:lstStyle/>
          <a:p>
            <a:r>
              <a:rPr lang="en-US" dirty="0"/>
              <a:t>Sodium Homeostasis in Neonates </a:t>
            </a:r>
          </a:p>
        </p:txBody>
      </p:sp>
    </p:spTree>
    <p:extLst>
      <p:ext uri="{BB962C8B-B14F-4D97-AF65-F5344CB8AC3E}">
        <p14:creationId xmlns:p14="http://schemas.microsoft.com/office/powerpoint/2010/main" val="21204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GB" dirty="0" smtClean="0"/>
              <a:t>How kidneys get rid of water??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772400" cy="33067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Kidneys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cannot get rid of water on its own , they do so by losing Na in the urine and then water follows Na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Neonatal Water balance </a:t>
            </a:r>
            <a:br>
              <a:rPr lang="en-GB" dirty="0"/>
            </a:br>
            <a:r>
              <a:rPr lang="en-GB" sz="3100" dirty="0" smtClean="0"/>
              <a:t>Term vs 24 week Preterm </a:t>
            </a:r>
            <a:endParaRPr lang="en-GB" sz="310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="" xmlns:a16="http://schemas.microsoft.com/office/drawing/2014/main" id="{2580C7F8-8B62-4A82-954A-8EE8044CA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924824"/>
              </p:ext>
            </p:extLst>
          </p:nvPr>
        </p:nvGraphicFramePr>
        <p:xfrm>
          <a:off x="533400" y="2362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416">
                  <a:extLst>
                    <a:ext uri="{9D8B030D-6E8A-4147-A177-3AD203B41FA5}">
                      <a16:colId xmlns="" xmlns:a16="http://schemas.microsoft.com/office/drawing/2014/main" val="3040331876"/>
                    </a:ext>
                  </a:extLst>
                </a:gridCol>
                <a:gridCol w="5836184">
                  <a:extLst>
                    <a:ext uri="{9D8B030D-6E8A-4147-A177-3AD203B41FA5}">
                      <a16:colId xmlns="" xmlns:a16="http://schemas.microsoft.com/office/drawing/2014/main" val="771132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 Body Water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8425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ECF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267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ICF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355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Solid body mass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5881325"/>
                  </a:ext>
                </a:extLst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  <p:graphicFrame>
        <p:nvGraphicFramePr>
          <p:cNvPr id="7" name="Table 5">
            <a:extLst>
              <a:ext uri="{FF2B5EF4-FFF2-40B4-BE49-F238E27FC236}">
                <a16:creationId xmlns="" xmlns:a16="http://schemas.microsoft.com/office/drawing/2014/main" id="{2580C7F8-8B62-4A82-954A-8EE8044CA6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422642"/>
              </p:ext>
            </p:extLst>
          </p:nvPr>
        </p:nvGraphicFramePr>
        <p:xfrm>
          <a:off x="533400" y="4648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416">
                  <a:extLst>
                    <a:ext uri="{9D8B030D-6E8A-4147-A177-3AD203B41FA5}">
                      <a16:colId xmlns="" xmlns:a16="http://schemas.microsoft.com/office/drawing/2014/main" val="3040331876"/>
                    </a:ext>
                  </a:extLst>
                </a:gridCol>
                <a:gridCol w="5836184">
                  <a:extLst>
                    <a:ext uri="{9D8B030D-6E8A-4147-A177-3AD203B41FA5}">
                      <a16:colId xmlns="" xmlns:a16="http://schemas.microsoft.com/office/drawing/2014/main" val="771132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 Body Water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8425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ECF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267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ICF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355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Solid body mass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5881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31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Water content changes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07F34C58-BAF5-4D79-B3AC-23B47B3EC4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53255"/>
            <a:ext cx="8001000" cy="3848452"/>
          </a:xfr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:\Endocrine\Sodium Talk\water loss in pre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592455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8B3CA5-1130-42BC-BC4A-818A4B95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-GB" i="1" dirty="0"/>
              <a:t>Insensible fluid loss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332"/>
            <a:ext cx="8229600" cy="1143000"/>
          </a:xfrm>
        </p:spPr>
        <p:txBody>
          <a:bodyPr/>
          <a:lstStyle/>
          <a:p>
            <a:r>
              <a:rPr lang="en-GB" dirty="0"/>
              <a:t>Assessment of Fluid </a:t>
            </a:r>
            <a:r>
              <a:rPr lang="en-GB" dirty="0" smtClean="0"/>
              <a:t>Status </a:t>
            </a:r>
            <a:r>
              <a:rPr lang="en-GB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GB" dirty="0"/>
              <a:t>Gestation </a:t>
            </a:r>
          </a:p>
          <a:p>
            <a:r>
              <a:rPr lang="en-GB" dirty="0"/>
              <a:t>Clinical Status and examination </a:t>
            </a:r>
          </a:p>
          <a:p>
            <a:r>
              <a:rPr lang="en-GB" dirty="0"/>
              <a:t>Changes in weight </a:t>
            </a:r>
          </a:p>
          <a:p>
            <a:r>
              <a:rPr lang="en-GB" dirty="0" smtClean="0"/>
              <a:t>Fluid balance ( input/output) </a:t>
            </a:r>
            <a:endParaRPr lang="en-GB" dirty="0"/>
          </a:p>
          <a:p>
            <a:r>
              <a:rPr lang="en-GB" dirty="0"/>
              <a:t>UEs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Hyponatremia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Sodium less than 135mmol/L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7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Hyponatremia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/>
              <a:t>Too much water in the body </a:t>
            </a:r>
          </a:p>
          <a:p>
            <a:endParaRPr lang="en-GB" dirty="0"/>
          </a:p>
          <a:p>
            <a:r>
              <a:rPr lang="en-GB" dirty="0"/>
              <a:t>Too much sodium in the Urine / stool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98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Hyponatremia </a:t>
            </a:r>
            <a:br>
              <a:rPr lang="en-GB" dirty="0"/>
            </a:br>
            <a:r>
              <a:rPr lang="en-GB" dirty="0"/>
              <a:t>Too much water  ( Weight goes up)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924800" cy="3687763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Before the onset of diuresis in first 24-48 hours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SIADH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Sepsis / DIC/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Multiorgan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Failure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NEC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Cardiac Failure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Renal Failure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324316" cy="1752600"/>
          </a:xfrm>
        </p:spPr>
        <p:txBody>
          <a:bodyPr>
            <a:normAutofit fontScale="90000"/>
          </a:bodyPr>
          <a:lstStyle/>
          <a:p>
            <a:r>
              <a:rPr lang="en-GB" dirty="0"/>
              <a:t>Hyponatremia </a:t>
            </a:r>
            <a:br>
              <a:rPr lang="en-GB" dirty="0"/>
            </a:br>
            <a:r>
              <a:rPr lang="en-GB" dirty="0"/>
              <a:t>Too much sodium in the Urine/ stool </a:t>
            </a:r>
            <a:br>
              <a:rPr lang="en-GB" dirty="0"/>
            </a:br>
            <a:r>
              <a:rPr lang="en-GB" dirty="0"/>
              <a:t>( Weight goes down)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505200"/>
          </a:xfrm>
        </p:spPr>
        <p:txBody>
          <a:bodyPr/>
          <a:lstStyle/>
          <a:p>
            <a:r>
              <a:rPr lang="en-GB" dirty="0"/>
              <a:t>Preterm babies once diuresis established </a:t>
            </a:r>
          </a:p>
          <a:p>
            <a:r>
              <a:rPr lang="en-GB" dirty="0"/>
              <a:t>Diuretics </a:t>
            </a:r>
          </a:p>
          <a:p>
            <a:r>
              <a:rPr lang="en-GB" dirty="0"/>
              <a:t>Adrenal insufficiency </a:t>
            </a:r>
          </a:p>
          <a:p>
            <a:r>
              <a:rPr lang="en-GB" dirty="0"/>
              <a:t>Renal Tubular defects </a:t>
            </a:r>
          </a:p>
          <a:p>
            <a:r>
              <a:rPr lang="en-GB" dirty="0">
                <a:solidFill>
                  <a:srgbClr val="FF0000"/>
                </a:solidFill>
              </a:rPr>
              <a:t>Congenital Diarrhoea syndromes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Hyponatremia –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Clinical Assessment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Background clinical picture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Clinical examination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Weight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Urine Output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UEs </a:t>
            </a:r>
          </a:p>
          <a:p>
            <a:pPr marL="457200" lvl="1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971800" y="3429000"/>
            <a:ext cx="4024603" cy="32004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Yasser Masood</a:t>
            </a:r>
          </a:p>
          <a:p>
            <a:r>
              <a:rPr lang="en-US" sz="1800" b="0" dirty="0" smtClean="0">
                <a:solidFill>
                  <a:schemeClr val="tx1"/>
                </a:solidFill>
              </a:rPr>
              <a:t>              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Consultant Neonatologist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St Mary’s Hospital, Manchester 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14400" y="1295400"/>
            <a:ext cx="7870677" cy="1155226"/>
          </a:xfrm>
        </p:spPr>
        <p:txBody>
          <a:bodyPr/>
          <a:lstStyle/>
          <a:p>
            <a:r>
              <a:rPr lang="en-US" dirty="0"/>
              <a:t>Sodium &amp; Water Homeostasis in Neonates </a:t>
            </a:r>
          </a:p>
        </p:txBody>
      </p:sp>
    </p:spTree>
    <p:extLst>
      <p:ext uri="{BB962C8B-B14F-4D97-AF65-F5344CB8AC3E}">
        <p14:creationId xmlns:p14="http://schemas.microsoft.com/office/powerpoint/2010/main" val="39203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Hyponatremia –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Fluid restriction if evidence of fluid overload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If possible avoid the medications which cause hyponatremia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Sodium supplementation if evidence of renal or extra renal losses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In difficult cases, consider measuring FE Na </a:t>
            </a:r>
          </a:p>
          <a:p>
            <a:pPr marL="457200" lvl="1" indent="0">
              <a:buNone/>
            </a:pPr>
            <a:r>
              <a:rPr lang="en-GB" dirty="0" smtClean="0"/>
              <a:t>   ( </a:t>
            </a:r>
            <a:r>
              <a:rPr lang="en-GB" dirty="0"/>
              <a:t>consider renal tubular defects, endocrine problems)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8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Hypernatremia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Hypernatremia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/>
              <a:t>Too little water in the body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r>
              <a:rPr lang="en-GB" dirty="0"/>
              <a:t>Too much Salt in the body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Hypernatremia </a:t>
            </a:r>
            <a:br>
              <a:rPr lang="en-GB" dirty="0"/>
            </a:br>
            <a:r>
              <a:rPr lang="en-GB" dirty="0"/>
              <a:t>Too little water in the body </a:t>
            </a:r>
            <a:br>
              <a:rPr lang="en-GB" dirty="0"/>
            </a:br>
            <a:r>
              <a:rPr lang="en-GB" dirty="0"/>
              <a:t>( Weight goes down )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445500" cy="3230563"/>
          </a:xfrm>
        </p:spPr>
        <p:txBody>
          <a:bodyPr/>
          <a:lstStyle/>
          <a:p>
            <a:r>
              <a:rPr lang="en-GB" dirty="0"/>
              <a:t>Excessive insensible losses from the skin in preterm babies </a:t>
            </a:r>
          </a:p>
          <a:p>
            <a:r>
              <a:rPr lang="en-GB" dirty="0"/>
              <a:t>Suboptimal </a:t>
            </a:r>
            <a:r>
              <a:rPr lang="en-GB" dirty="0" smtClean="0"/>
              <a:t>feeding ( breast/bottle) in </a:t>
            </a:r>
            <a:r>
              <a:rPr lang="en-GB" dirty="0"/>
              <a:t>term babies </a:t>
            </a:r>
          </a:p>
          <a:p>
            <a:r>
              <a:rPr lang="en-GB" dirty="0"/>
              <a:t>Diabetes Insipidus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GB" dirty="0"/>
              <a:t>Hypernatremia </a:t>
            </a:r>
            <a:br>
              <a:rPr lang="en-GB" dirty="0"/>
            </a:br>
            <a:r>
              <a:rPr lang="en-GB" dirty="0"/>
              <a:t>Too much Salt in the body </a:t>
            </a:r>
            <a:br>
              <a:rPr lang="en-GB" dirty="0"/>
            </a:br>
            <a:r>
              <a:rPr lang="en-GB" dirty="0"/>
              <a:t>( Weight can go up)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7848600" cy="3382963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Uncommon</a:t>
            </a:r>
          </a:p>
          <a:p>
            <a:r>
              <a:rPr lang="en-GB" dirty="0"/>
              <a:t>Normal Saline and Sodium Bicarbonate boluses in preterm babies</a:t>
            </a:r>
          </a:p>
          <a:p>
            <a:r>
              <a:rPr lang="en-GB" dirty="0"/>
              <a:t>Excessive Sodium administration in preterm babies in first few days   ( Heparinised Saline, Sodium Phosphate,  multiple infusions made in normal saline )</a:t>
            </a:r>
          </a:p>
          <a:p>
            <a:r>
              <a:rPr lang="en-GB" dirty="0" err="1"/>
              <a:t>Hyperglycemia</a:t>
            </a:r>
            <a:r>
              <a:rPr lang="en-GB" dirty="0"/>
              <a:t> </a:t>
            </a:r>
          </a:p>
          <a:p>
            <a:r>
              <a:rPr lang="en-GB" dirty="0"/>
              <a:t>Salt Poisoning – unlikely to be seen on neonatal units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  <p:pic>
        <p:nvPicPr>
          <p:cNvPr id="1026" name="Picture 2" descr="P:\Endocrine\Sodium Talk\Marsy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138238"/>
            <a:ext cx="74295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Hypernatremia in Full term breast </a:t>
            </a:r>
            <a:r>
              <a:rPr lang="en-GB" dirty="0" smtClean="0"/>
              <a:t>fed infants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Hypernatremia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/>
              <a:t>Clinical Assessment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Background clinical picture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Clinical examination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Weight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Urine Output </a:t>
            </a:r>
          </a:p>
          <a:p>
            <a:r>
              <a:rPr lang="en-GB" dirty="0"/>
              <a:t>UEs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Hypernatremia –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Too little water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Maximize humidity in extreme preterm babies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fluid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management in first few days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guided by UEs, Weight and Urine output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Extra feeds/Fluids in term babies with evidence of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hypernatremic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dehydration </a:t>
            </a: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Aim to correct slowly in 48-72 hours in term babies.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Hypernatremia –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/>
              <a:t>Too much salt</a:t>
            </a:r>
          </a:p>
          <a:p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Avoid Normal Saline boluses/ Bicarb infusions and where possible use 0.45% saline or Dextrose to make up drug infusions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971800" y="3429000"/>
            <a:ext cx="4024603" cy="3200400"/>
          </a:xfrm>
        </p:spPr>
        <p:txBody>
          <a:bodyPr/>
          <a:lstStyle/>
          <a:p>
            <a:r>
              <a:rPr lang="en-US" sz="3600" b="0" dirty="0">
                <a:solidFill>
                  <a:schemeClr val="tx1"/>
                </a:solidFill>
              </a:rPr>
              <a:t>Yasser Masood</a:t>
            </a:r>
          </a:p>
          <a:p>
            <a:r>
              <a:rPr lang="en-US" sz="1800" b="0" dirty="0">
                <a:solidFill>
                  <a:schemeClr val="tx1"/>
                </a:solidFill>
              </a:rPr>
              <a:t>              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Consultant Neonatologist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St Mary’s Hospital, Manchester 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14400" y="1295400"/>
            <a:ext cx="7870677" cy="1155226"/>
          </a:xfrm>
        </p:spPr>
        <p:txBody>
          <a:bodyPr/>
          <a:lstStyle/>
          <a:p>
            <a:r>
              <a:rPr lang="en-US" dirty="0"/>
              <a:t>Sodium, Water and Weight Homeostasis in Neonates </a:t>
            </a:r>
          </a:p>
        </p:txBody>
      </p:sp>
    </p:spTree>
    <p:extLst>
      <p:ext uri="{BB962C8B-B14F-4D97-AF65-F5344CB8AC3E}">
        <p14:creationId xmlns:p14="http://schemas.microsoft.com/office/powerpoint/2010/main" val="39203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Remember 3 things before making any changes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Daily Changes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weight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UEs 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 </a:t>
            </a:r>
            <a:r>
              <a:rPr lang="en-GB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output (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Fluid Balance) 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difficult cases – Paired Urinary and Plasma Electrolytes and Creatinine .  Think of endocrine and renal pathology.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53200" y="3048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200400"/>
            <a:ext cx="8229600" cy="1143000"/>
          </a:xfrm>
        </p:spPr>
        <p:txBody>
          <a:bodyPr/>
          <a:lstStyle/>
          <a:p>
            <a:r>
              <a:rPr lang="en-GB" dirty="0"/>
              <a:t>Questions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53200" y="3048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200400"/>
            <a:ext cx="8229600" cy="1143000"/>
          </a:xfrm>
        </p:spPr>
        <p:txBody>
          <a:bodyPr/>
          <a:lstStyle/>
          <a:p>
            <a:r>
              <a:rPr lang="en-GB" dirty="0"/>
              <a:t>Thank You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53200" y="3048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Objectives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GB" dirty="0"/>
              <a:t>Handling of Sodium and water by Kidneys in preterm and term neonates </a:t>
            </a:r>
          </a:p>
          <a:p>
            <a:r>
              <a:rPr lang="en-GB" dirty="0"/>
              <a:t>Background pathophysiology </a:t>
            </a:r>
          </a:p>
          <a:p>
            <a:r>
              <a:rPr lang="en-GB" dirty="0"/>
              <a:t>Hyponatremia in Term and Preterm Neonates </a:t>
            </a:r>
          </a:p>
          <a:p>
            <a:r>
              <a:rPr lang="en-GB" dirty="0"/>
              <a:t>Hypernatremia in Term and Preterm Neonates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1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8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Renal handling of Sodium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:\Endocrine\Sodium Talk\sodium along neph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903288"/>
            <a:ext cx="5165725" cy="505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5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:\Endocrine\Sodium Talk\Urinary Na excretion at different gesta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481013"/>
            <a:ext cx="5819775" cy="589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8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:\Endocrine\Sodium Talk\Fr Excretion of 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67140"/>
            <a:ext cx="4572000" cy="616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1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29400" y="152400"/>
            <a:ext cx="2273300" cy="697865"/>
          </a:xfrm>
          <a:prstGeom prst="rect">
            <a:avLst/>
          </a:prstGeom>
        </p:spPr>
      </p:pic>
      <p:pic>
        <p:nvPicPr>
          <p:cNvPr id="1026" name="Picture 2" descr="P:\Endocrine\Sodium Talk\Urinary Na Excre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543800" cy="492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3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503</Words>
  <Application>Microsoft Office PowerPoint</Application>
  <PresentationFormat>On-screen Show (4:3)</PresentationFormat>
  <Paragraphs>128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Objectives </vt:lpstr>
      <vt:lpstr>Renal handling of Sodium </vt:lpstr>
      <vt:lpstr>PowerPoint Presentation</vt:lpstr>
      <vt:lpstr>PowerPoint Presentation</vt:lpstr>
      <vt:lpstr>PowerPoint Presentation</vt:lpstr>
      <vt:lpstr>PowerPoint Presentation</vt:lpstr>
      <vt:lpstr>How kidneys get rid of water??</vt:lpstr>
      <vt:lpstr>Neonatal Water balance  Term vs 24 week Preterm </vt:lpstr>
      <vt:lpstr>Water content changes</vt:lpstr>
      <vt:lpstr>Insensible fluid loss</vt:lpstr>
      <vt:lpstr>Assessment of Fluid Status  </vt:lpstr>
      <vt:lpstr>Hyponatremia </vt:lpstr>
      <vt:lpstr>Hyponatremia </vt:lpstr>
      <vt:lpstr>Hyponatremia  Too much water  ( Weight goes up) </vt:lpstr>
      <vt:lpstr>Hyponatremia  Too much sodium in the Urine/ stool  ( Weight goes down)  </vt:lpstr>
      <vt:lpstr>Hyponatremia – Assessment </vt:lpstr>
      <vt:lpstr>Hyponatremia – Management </vt:lpstr>
      <vt:lpstr>Hypernatremia </vt:lpstr>
      <vt:lpstr>Hypernatremia </vt:lpstr>
      <vt:lpstr> Hypernatremia  Too little water in the body  ( Weight goes down )  </vt:lpstr>
      <vt:lpstr>Hypernatremia  Too much Salt in the body  ( Weight can go up) </vt:lpstr>
      <vt:lpstr>PowerPoint Presentation</vt:lpstr>
      <vt:lpstr>Hypernatremia in Full term breast fed infants  </vt:lpstr>
      <vt:lpstr>Hypernatremia </vt:lpstr>
      <vt:lpstr>Hypernatremia – Management </vt:lpstr>
      <vt:lpstr>Hypernatremia – Management </vt:lpstr>
      <vt:lpstr>Key Message </vt:lpstr>
      <vt:lpstr>Questions 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Masood Yasser (R0A) Manchester University NHS FT</dc:creator>
  <cp:lastModifiedBy>Masood Yasser (R0A) Manchester University NHS FT</cp:lastModifiedBy>
  <cp:revision>117</cp:revision>
  <dcterms:created xsi:type="dcterms:W3CDTF">2006-08-16T00:00:00Z</dcterms:created>
  <dcterms:modified xsi:type="dcterms:W3CDTF">2020-02-03T18:04:36Z</dcterms:modified>
</cp:coreProperties>
</file>